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5143500" cx="9144000"/>
  <p:notesSz cx="6858000" cy="9144000"/>
  <p:embeddedFontLst>
    <p:embeddedFont>
      <p:font typeface="Nunito"/>
      <p:regular r:id="rId24"/>
      <p:bold r:id="rId25"/>
      <p:italic r:id="rId26"/>
      <p:boldItalic r:id="rId27"/>
    </p:embeddedFont>
    <p:embeddedFont>
      <p:font typeface="Merriweather"/>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56389C5-C1AD-40A4-8055-BC4D902C499D}">
  <a:tblStyle styleId="{C56389C5-C1AD-40A4-8055-BC4D902C499D}"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Nunito-regular.fntdata"/><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Nunito-italic.fntdata"/><Relationship Id="rId25" Type="http://schemas.openxmlformats.org/officeDocument/2006/relationships/font" Target="fonts/Nunito-bold.fntdata"/><Relationship Id="rId28" Type="http://schemas.openxmlformats.org/officeDocument/2006/relationships/font" Target="fonts/Merriweather-regular.fntdata"/><Relationship Id="rId27" Type="http://schemas.openxmlformats.org/officeDocument/2006/relationships/font" Target="fonts/Nunito-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Merriweather-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Merriweather-boldItalic.fntdata"/><Relationship Id="rId30" Type="http://schemas.openxmlformats.org/officeDocument/2006/relationships/font" Target="fonts/Merriweather-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b4578191b4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b4578191b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ba1787c99f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ba1787c99f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b8deb0f19d_2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b8deb0f19d_2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b879551765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b879551765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b4578191b4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b4578191b4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b995434982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b995434982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b879551765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b879551765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b5df4af8e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b5df4af8e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b879551765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b879551765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b879551765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b879551765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b5df4af8e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b5df4af8e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b93270bba7_1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b93270bba7_1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b4578191b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b4578191b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b5df4af8e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b5df4af8e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b93270bba7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b93270bba7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b93270bba7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b93270bba7_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SzPts val="13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9.png"/><Relationship Id="rId10" Type="http://schemas.openxmlformats.org/officeDocument/2006/relationships/image" Target="../media/image1.png"/><Relationship Id="rId9" Type="http://schemas.openxmlformats.org/officeDocument/2006/relationships/image" Target="../media/image7.png"/><Relationship Id="rId5" Type="http://schemas.openxmlformats.org/officeDocument/2006/relationships/image" Target="../media/image2.png"/><Relationship Id="rId6" Type="http://schemas.openxmlformats.org/officeDocument/2006/relationships/image" Target="../media/image18.png"/><Relationship Id="rId7" Type="http://schemas.openxmlformats.org/officeDocument/2006/relationships/image" Target="../media/image11.png"/><Relationship Id="rId8"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hyperlink" Target="http://www.presidency.ucsb.edu/ws/index.php?pid=75568" TargetMode="External"/><Relationship Id="rId4" Type="http://schemas.openxmlformats.org/officeDocument/2006/relationships/hyperlink" Target="http://www.presidency.ucsb.edu/ws/index.php?pid=75573" TargetMode="External"/><Relationship Id="rId5" Type="http://schemas.openxmlformats.org/officeDocument/2006/relationships/hyperlink" Target="http://www.presidency.ucsb.edu/ws/index.php?pid=63676" TargetMode="External"/><Relationship Id="rId6" Type="http://schemas.openxmlformats.org/officeDocument/2006/relationships/hyperlink" Target="http://www.presidency.ucsb.edu/ws/index.php?pid=73051" TargetMode="External"/><Relationship Id="rId7" Type="http://schemas.openxmlformats.org/officeDocument/2006/relationships/hyperlink" Target="http://www.presidency.ucsb.edu/ws/index.php?pid=38883" TargetMode="External"/><Relationship Id="rId8" Type="http://schemas.openxmlformats.org/officeDocument/2006/relationships/hyperlink" Target="http://www.presidency.ucsb.edu/ws/index.php?pid=38884"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20.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3"/>
          <p:cNvSpPr txBox="1"/>
          <p:nvPr>
            <p:ph type="ctrTitle"/>
          </p:nvPr>
        </p:nvSpPr>
        <p:spPr>
          <a:xfrm>
            <a:off x="1603500" y="1332000"/>
            <a:ext cx="5937000" cy="24795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sz="5000"/>
              <a:t>What Happens When a President Dies or Is Unfit to Serve?</a:t>
            </a:r>
            <a:endParaRPr sz="5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4"/>
          <p:cNvSpPr txBox="1"/>
          <p:nvPr>
            <p:ph type="ctrTitle"/>
          </p:nvPr>
        </p:nvSpPr>
        <p:spPr>
          <a:xfrm>
            <a:off x="771975" y="1126000"/>
            <a:ext cx="7766100" cy="8205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sz="5100"/>
              <a:t>Article II, Section 1, Clause 6</a:t>
            </a:r>
            <a:endParaRPr sz="5100"/>
          </a:p>
        </p:txBody>
      </p:sp>
      <p:sp>
        <p:nvSpPr>
          <p:cNvPr id="134" name="Google Shape;134;p14"/>
          <p:cNvSpPr txBox="1"/>
          <p:nvPr>
            <p:ph idx="1" type="subTitle"/>
          </p:nvPr>
        </p:nvSpPr>
        <p:spPr>
          <a:xfrm>
            <a:off x="311700" y="1946500"/>
            <a:ext cx="8520600" cy="2011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3000"/>
              <a:t>In</a:t>
            </a:r>
            <a:r>
              <a:rPr lang="en" sz="3000"/>
              <a:t> Case of the Removal of the President from Office, or of his Death, Resignation, or </a:t>
            </a:r>
            <a:r>
              <a:rPr lang="en" sz="3000"/>
              <a:t>Inability</a:t>
            </a:r>
            <a:r>
              <a:rPr lang="en" sz="3000"/>
              <a:t> to discharge the Powers and Duties of the said Office, the Same shall </a:t>
            </a:r>
            <a:r>
              <a:rPr b="1" lang="en" sz="3000"/>
              <a:t>devolve</a:t>
            </a:r>
            <a:r>
              <a:rPr lang="en" sz="3000"/>
              <a:t> on the Vice President. </a:t>
            </a:r>
            <a:endParaRPr sz="3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pic>
        <p:nvPicPr>
          <p:cNvPr id="139" name="Google Shape;139;p15"/>
          <p:cNvPicPr preferRelativeResize="0"/>
          <p:nvPr/>
        </p:nvPicPr>
        <p:blipFill rotWithShape="1">
          <a:blip r:embed="rId3">
            <a:alphaModFix/>
          </a:blip>
          <a:srcRect b="0" l="11316" r="0" t="0"/>
          <a:stretch/>
        </p:blipFill>
        <p:spPr>
          <a:xfrm>
            <a:off x="345462" y="1210019"/>
            <a:ext cx="1189475" cy="1700784"/>
          </a:xfrm>
          <a:prstGeom prst="rect">
            <a:avLst/>
          </a:prstGeom>
          <a:noFill/>
          <a:ln>
            <a:noFill/>
          </a:ln>
        </p:spPr>
      </p:pic>
      <p:pic>
        <p:nvPicPr>
          <p:cNvPr id="140" name="Google Shape;140;p15"/>
          <p:cNvPicPr preferRelativeResize="0"/>
          <p:nvPr/>
        </p:nvPicPr>
        <p:blipFill rotWithShape="1">
          <a:blip r:embed="rId4">
            <a:alphaModFix/>
          </a:blip>
          <a:srcRect b="0" l="11932" r="4153" t="0"/>
          <a:stretch/>
        </p:blipFill>
        <p:spPr>
          <a:xfrm>
            <a:off x="2492751" y="1210019"/>
            <a:ext cx="1188720" cy="1700784"/>
          </a:xfrm>
          <a:prstGeom prst="rect">
            <a:avLst/>
          </a:prstGeom>
          <a:noFill/>
          <a:ln>
            <a:noFill/>
          </a:ln>
        </p:spPr>
      </p:pic>
      <p:pic>
        <p:nvPicPr>
          <p:cNvPr id="141" name="Google Shape;141;p15"/>
          <p:cNvPicPr preferRelativeResize="0"/>
          <p:nvPr/>
        </p:nvPicPr>
        <p:blipFill rotWithShape="1">
          <a:blip r:embed="rId5">
            <a:alphaModFix/>
          </a:blip>
          <a:srcRect b="0" l="7871" r="8215" t="0"/>
          <a:stretch/>
        </p:blipFill>
        <p:spPr>
          <a:xfrm>
            <a:off x="4639285" y="1210019"/>
            <a:ext cx="1188720" cy="1700784"/>
          </a:xfrm>
          <a:prstGeom prst="rect">
            <a:avLst/>
          </a:prstGeom>
          <a:noFill/>
          <a:ln>
            <a:noFill/>
          </a:ln>
        </p:spPr>
      </p:pic>
      <p:pic>
        <p:nvPicPr>
          <p:cNvPr id="142" name="Google Shape;142;p15"/>
          <p:cNvPicPr preferRelativeResize="0"/>
          <p:nvPr/>
        </p:nvPicPr>
        <p:blipFill rotWithShape="1">
          <a:blip r:embed="rId6">
            <a:alphaModFix/>
          </a:blip>
          <a:srcRect b="0" l="0" r="7902" t="0"/>
          <a:stretch/>
        </p:blipFill>
        <p:spPr>
          <a:xfrm>
            <a:off x="6785819" y="1210019"/>
            <a:ext cx="1188720" cy="1700784"/>
          </a:xfrm>
          <a:prstGeom prst="rect">
            <a:avLst/>
          </a:prstGeom>
          <a:noFill/>
          <a:ln>
            <a:noFill/>
          </a:ln>
        </p:spPr>
      </p:pic>
      <p:sp>
        <p:nvSpPr>
          <p:cNvPr id="143" name="Google Shape;143;p15"/>
          <p:cNvSpPr txBox="1"/>
          <p:nvPr/>
        </p:nvSpPr>
        <p:spPr>
          <a:xfrm>
            <a:off x="1574944" y="1567811"/>
            <a:ext cx="877800" cy="98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latin typeface="Calibri"/>
                <a:ea typeface="Calibri"/>
                <a:cs typeface="Calibri"/>
                <a:sym typeface="Calibri"/>
              </a:rPr>
              <a:t>President William Henry Harrison</a:t>
            </a:r>
            <a:endParaRPr b="1" sz="1300">
              <a:latin typeface="Calibri"/>
              <a:ea typeface="Calibri"/>
              <a:cs typeface="Calibri"/>
              <a:sym typeface="Calibri"/>
            </a:endParaRPr>
          </a:p>
        </p:txBody>
      </p:sp>
      <p:sp>
        <p:nvSpPr>
          <p:cNvPr id="144" name="Google Shape;144;p15"/>
          <p:cNvSpPr txBox="1"/>
          <p:nvPr/>
        </p:nvSpPr>
        <p:spPr>
          <a:xfrm>
            <a:off x="3721478" y="1566611"/>
            <a:ext cx="877800" cy="98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latin typeface="Calibri"/>
                <a:ea typeface="Calibri"/>
                <a:cs typeface="Calibri"/>
                <a:sym typeface="Calibri"/>
              </a:rPr>
              <a:t>President Zachary Taylor</a:t>
            </a:r>
            <a:endParaRPr b="1" sz="1300">
              <a:latin typeface="Calibri"/>
              <a:ea typeface="Calibri"/>
              <a:cs typeface="Calibri"/>
              <a:sym typeface="Calibri"/>
            </a:endParaRPr>
          </a:p>
        </p:txBody>
      </p:sp>
      <p:sp>
        <p:nvSpPr>
          <p:cNvPr id="145" name="Google Shape;145;p15"/>
          <p:cNvSpPr txBox="1"/>
          <p:nvPr/>
        </p:nvSpPr>
        <p:spPr>
          <a:xfrm>
            <a:off x="5868012" y="1566611"/>
            <a:ext cx="877800" cy="98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latin typeface="Calibri"/>
                <a:ea typeface="Calibri"/>
                <a:cs typeface="Calibri"/>
                <a:sym typeface="Calibri"/>
              </a:rPr>
              <a:t>President Abraham Lincoln</a:t>
            </a:r>
            <a:endParaRPr b="1" sz="1300">
              <a:latin typeface="Calibri"/>
              <a:ea typeface="Calibri"/>
              <a:cs typeface="Calibri"/>
              <a:sym typeface="Calibri"/>
            </a:endParaRPr>
          </a:p>
        </p:txBody>
      </p:sp>
      <p:sp>
        <p:nvSpPr>
          <p:cNvPr id="146" name="Google Shape;146;p15"/>
          <p:cNvSpPr txBox="1"/>
          <p:nvPr/>
        </p:nvSpPr>
        <p:spPr>
          <a:xfrm>
            <a:off x="8014546" y="1566611"/>
            <a:ext cx="877800" cy="98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latin typeface="Calibri"/>
                <a:ea typeface="Calibri"/>
                <a:cs typeface="Calibri"/>
                <a:sym typeface="Calibri"/>
              </a:rPr>
              <a:t>President James Garfield</a:t>
            </a:r>
            <a:endParaRPr b="1" sz="1300">
              <a:latin typeface="Calibri"/>
              <a:ea typeface="Calibri"/>
              <a:cs typeface="Calibri"/>
              <a:sym typeface="Calibri"/>
            </a:endParaRPr>
          </a:p>
        </p:txBody>
      </p:sp>
      <p:sp>
        <p:nvSpPr>
          <p:cNvPr id="147" name="Google Shape;147;p15"/>
          <p:cNvSpPr txBox="1"/>
          <p:nvPr>
            <p:ph type="title"/>
          </p:nvPr>
        </p:nvSpPr>
        <p:spPr>
          <a:xfrm>
            <a:off x="1420800" y="437275"/>
            <a:ext cx="6302400" cy="646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Presidents That Have Died in Office </a:t>
            </a:r>
            <a:endParaRPr/>
          </a:p>
        </p:txBody>
      </p:sp>
      <p:pic>
        <p:nvPicPr>
          <p:cNvPr id="148" name="Google Shape;148;p15"/>
          <p:cNvPicPr preferRelativeResize="0"/>
          <p:nvPr/>
        </p:nvPicPr>
        <p:blipFill>
          <a:blip r:embed="rId7">
            <a:alphaModFix/>
          </a:blip>
          <a:stretch>
            <a:fillRect/>
          </a:stretch>
        </p:blipFill>
        <p:spPr>
          <a:xfrm>
            <a:off x="345450" y="3093336"/>
            <a:ext cx="1188720" cy="1700784"/>
          </a:xfrm>
          <a:prstGeom prst="rect">
            <a:avLst/>
          </a:prstGeom>
          <a:noFill/>
          <a:ln>
            <a:noFill/>
          </a:ln>
        </p:spPr>
      </p:pic>
      <p:pic>
        <p:nvPicPr>
          <p:cNvPr id="149" name="Google Shape;149;p15"/>
          <p:cNvPicPr preferRelativeResize="0"/>
          <p:nvPr/>
        </p:nvPicPr>
        <p:blipFill rotWithShape="1">
          <a:blip r:embed="rId8">
            <a:alphaModFix/>
          </a:blip>
          <a:srcRect b="0" l="4150" r="0" t="0"/>
          <a:stretch/>
        </p:blipFill>
        <p:spPr>
          <a:xfrm>
            <a:off x="2491840" y="3093336"/>
            <a:ext cx="1188720" cy="1700784"/>
          </a:xfrm>
          <a:prstGeom prst="rect">
            <a:avLst/>
          </a:prstGeom>
          <a:noFill/>
          <a:ln>
            <a:noFill/>
          </a:ln>
        </p:spPr>
      </p:pic>
      <p:pic>
        <p:nvPicPr>
          <p:cNvPr id="150" name="Google Shape;150;p15"/>
          <p:cNvPicPr preferRelativeResize="0"/>
          <p:nvPr/>
        </p:nvPicPr>
        <p:blipFill rotWithShape="1">
          <a:blip r:embed="rId9">
            <a:alphaModFix/>
          </a:blip>
          <a:srcRect b="0" l="11586" r="4330" t="0"/>
          <a:stretch/>
        </p:blipFill>
        <p:spPr>
          <a:xfrm>
            <a:off x="4638230" y="3093336"/>
            <a:ext cx="1188720" cy="1700784"/>
          </a:xfrm>
          <a:prstGeom prst="rect">
            <a:avLst/>
          </a:prstGeom>
          <a:noFill/>
          <a:ln>
            <a:noFill/>
          </a:ln>
        </p:spPr>
      </p:pic>
      <p:pic>
        <p:nvPicPr>
          <p:cNvPr id="151" name="Google Shape;151;p15"/>
          <p:cNvPicPr preferRelativeResize="0"/>
          <p:nvPr/>
        </p:nvPicPr>
        <p:blipFill rotWithShape="1">
          <a:blip r:embed="rId10">
            <a:alphaModFix/>
          </a:blip>
          <a:srcRect b="0" l="2580" r="8735" t="0"/>
          <a:stretch/>
        </p:blipFill>
        <p:spPr>
          <a:xfrm>
            <a:off x="6785520" y="3093336"/>
            <a:ext cx="1188720" cy="1700784"/>
          </a:xfrm>
          <a:prstGeom prst="rect">
            <a:avLst/>
          </a:prstGeom>
          <a:noFill/>
          <a:ln>
            <a:noFill/>
          </a:ln>
        </p:spPr>
      </p:pic>
      <p:sp>
        <p:nvSpPr>
          <p:cNvPr id="152" name="Google Shape;152;p15"/>
          <p:cNvSpPr txBox="1"/>
          <p:nvPr/>
        </p:nvSpPr>
        <p:spPr>
          <a:xfrm>
            <a:off x="1574105" y="3449928"/>
            <a:ext cx="877800" cy="98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latin typeface="Calibri"/>
                <a:ea typeface="Calibri"/>
                <a:cs typeface="Calibri"/>
                <a:sym typeface="Calibri"/>
              </a:rPr>
              <a:t>President William McKinley</a:t>
            </a:r>
            <a:endParaRPr sz="1300">
              <a:latin typeface="Calibri"/>
              <a:ea typeface="Calibri"/>
              <a:cs typeface="Calibri"/>
              <a:sym typeface="Calibri"/>
            </a:endParaRPr>
          </a:p>
        </p:txBody>
      </p:sp>
      <p:sp>
        <p:nvSpPr>
          <p:cNvPr id="153" name="Google Shape;153;p15"/>
          <p:cNvSpPr txBox="1"/>
          <p:nvPr/>
        </p:nvSpPr>
        <p:spPr>
          <a:xfrm>
            <a:off x="3720495" y="3449928"/>
            <a:ext cx="877800" cy="98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latin typeface="Calibri"/>
                <a:ea typeface="Calibri"/>
                <a:cs typeface="Calibri"/>
                <a:sym typeface="Calibri"/>
              </a:rPr>
              <a:t>President Warren Harding </a:t>
            </a:r>
            <a:r>
              <a:rPr b="1" lang="en" sz="1300">
                <a:solidFill>
                  <a:schemeClr val="dk1"/>
                </a:solidFill>
                <a:latin typeface="Calibri"/>
                <a:ea typeface="Calibri"/>
                <a:cs typeface="Calibri"/>
                <a:sym typeface="Calibri"/>
              </a:rPr>
              <a:t> </a:t>
            </a:r>
            <a:endParaRPr sz="1300">
              <a:latin typeface="Calibri"/>
              <a:ea typeface="Calibri"/>
              <a:cs typeface="Calibri"/>
              <a:sym typeface="Calibri"/>
            </a:endParaRPr>
          </a:p>
        </p:txBody>
      </p:sp>
      <p:sp>
        <p:nvSpPr>
          <p:cNvPr id="154" name="Google Shape;154;p15"/>
          <p:cNvSpPr txBox="1"/>
          <p:nvPr/>
        </p:nvSpPr>
        <p:spPr>
          <a:xfrm>
            <a:off x="5866885" y="3449925"/>
            <a:ext cx="878700" cy="98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latin typeface="Calibri"/>
                <a:ea typeface="Calibri"/>
                <a:cs typeface="Calibri"/>
                <a:sym typeface="Calibri"/>
              </a:rPr>
              <a:t>President Franklin Roosevelt</a:t>
            </a:r>
            <a:endParaRPr sz="1300">
              <a:latin typeface="Calibri"/>
              <a:ea typeface="Calibri"/>
              <a:cs typeface="Calibri"/>
              <a:sym typeface="Calibri"/>
            </a:endParaRPr>
          </a:p>
        </p:txBody>
      </p:sp>
      <p:sp>
        <p:nvSpPr>
          <p:cNvPr id="155" name="Google Shape;155;p15"/>
          <p:cNvSpPr txBox="1"/>
          <p:nvPr/>
        </p:nvSpPr>
        <p:spPr>
          <a:xfrm>
            <a:off x="8014175" y="3449928"/>
            <a:ext cx="877800" cy="98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latin typeface="Calibri"/>
                <a:ea typeface="Calibri"/>
                <a:cs typeface="Calibri"/>
                <a:sym typeface="Calibri"/>
              </a:rPr>
              <a:t>President John F. Kennedy</a:t>
            </a:r>
            <a:endParaRPr sz="13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6"/>
          <p:cNvSpPr txBox="1"/>
          <p:nvPr>
            <p:ph type="title"/>
          </p:nvPr>
        </p:nvSpPr>
        <p:spPr>
          <a:xfrm>
            <a:off x="819150" y="486075"/>
            <a:ext cx="40329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Accidental Presidents</a:t>
            </a:r>
            <a:endParaRPr/>
          </a:p>
        </p:txBody>
      </p:sp>
      <p:sp>
        <p:nvSpPr>
          <p:cNvPr id="161" name="Google Shape;161;p16"/>
          <p:cNvSpPr txBox="1"/>
          <p:nvPr>
            <p:ph idx="1" type="body"/>
          </p:nvPr>
        </p:nvSpPr>
        <p:spPr>
          <a:xfrm>
            <a:off x="819150" y="1164725"/>
            <a:ext cx="7884300" cy="344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The United States has had 8 “Accidental Presidents” in it’s 243 year history</a:t>
            </a:r>
            <a:endParaRPr sz="2000"/>
          </a:p>
          <a:p>
            <a:pPr indent="-342900" lvl="1" marL="914400" rtl="0" algn="l">
              <a:spcBef>
                <a:spcPts val="1200"/>
              </a:spcBef>
              <a:spcAft>
                <a:spcPts val="0"/>
              </a:spcAft>
              <a:buSzPts val="1800"/>
              <a:buChar char="○"/>
            </a:pPr>
            <a:r>
              <a:rPr lang="en" sz="1800"/>
              <a:t>Vice Presidents assumed office by the death of the President </a:t>
            </a:r>
            <a:endParaRPr sz="1800"/>
          </a:p>
          <a:p>
            <a:pPr indent="-342900" lvl="2" marL="1371600" rtl="0" algn="l">
              <a:spcBef>
                <a:spcPts val="0"/>
              </a:spcBef>
              <a:spcAft>
                <a:spcPts val="0"/>
              </a:spcAft>
              <a:buSzPts val="1800"/>
              <a:buChar char="■"/>
            </a:pPr>
            <a:r>
              <a:rPr lang="en" sz="1800"/>
              <a:t>John Tyler </a:t>
            </a:r>
            <a:endParaRPr sz="1800"/>
          </a:p>
          <a:p>
            <a:pPr indent="-342900" lvl="2" marL="1371600" rtl="0" algn="l">
              <a:spcBef>
                <a:spcPts val="0"/>
              </a:spcBef>
              <a:spcAft>
                <a:spcPts val="0"/>
              </a:spcAft>
              <a:buSzPts val="1800"/>
              <a:buChar char="■"/>
            </a:pPr>
            <a:r>
              <a:rPr lang="en" sz="1800"/>
              <a:t>Millard Fillmore </a:t>
            </a:r>
            <a:endParaRPr sz="1800"/>
          </a:p>
          <a:p>
            <a:pPr indent="-342900" lvl="2" marL="1371600" rtl="0" algn="l">
              <a:spcBef>
                <a:spcPts val="0"/>
              </a:spcBef>
              <a:spcAft>
                <a:spcPts val="0"/>
              </a:spcAft>
              <a:buSzPts val="1800"/>
              <a:buChar char="■"/>
            </a:pPr>
            <a:r>
              <a:rPr lang="en" sz="1800"/>
              <a:t>Andrew Johnson</a:t>
            </a:r>
            <a:endParaRPr sz="1800"/>
          </a:p>
          <a:p>
            <a:pPr indent="-342900" lvl="2" marL="1371600" rtl="0" algn="l">
              <a:spcBef>
                <a:spcPts val="0"/>
              </a:spcBef>
              <a:spcAft>
                <a:spcPts val="0"/>
              </a:spcAft>
              <a:buSzPts val="1800"/>
              <a:buChar char="■"/>
            </a:pPr>
            <a:r>
              <a:rPr lang="en" sz="1800"/>
              <a:t>Chester Arthur </a:t>
            </a:r>
            <a:endParaRPr sz="1800"/>
          </a:p>
          <a:p>
            <a:pPr indent="-342900" lvl="2" marL="1371600" rtl="0" algn="l">
              <a:spcBef>
                <a:spcPts val="0"/>
              </a:spcBef>
              <a:spcAft>
                <a:spcPts val="0"/>
              </a:spcAft>
              <a:buSzPts val="1800"/>
              <a:buChar char="■"/>
            </a:pPr>
            <a:r>
              <a:rPr lang="en" sz="1800"/>
              <a:t>Theodore Roosevelt </a:t>
            </a:r>
            <a:endParaRPr sz="1800"/>
          </a:p>
          <a:p>
            <a:pPr indent="-342900" lvl="2" marL="1371600" rtl="0" algn="l">
              <a:spcBef>
                <a:spcPts val="0"/>
              </a:spcBef>
              <a:spcAft>
                <a:spcPts val="0"/>
              </a:spcAft>
              <a:buSzPts val="1800"/>
              <a:buChar char="■"/>
            </a:pPr>
            <a:r>
              <a:rPr lang="en" sz="1800"/>
              <a:t>Calvin Coolidge </a:t>
            </a:r>
            <a:endParaRPr sz="1800"/>
          </a:p>
          <a:p>
            <a:pPr indent="-342900" lvl="2" marL="1371600" rtl="0" algn="l">
              <a:spcBef>
                <a:spcPts val="0"/>
              </a:spcBef>
              <a:spcAft>
                <a:spcPts val="0"/>
              </a:spcAft>
              <a:buSzPts val="1800"/>
              <a:buChar char="■"/>
            </a:pPr>
            <a:r>
              <a:rPr lang="en" sz="1800"/>
              <a:t>Harry Truman </a:t>
            </a:r>
            <a:endParaRPr sz="1800"/>
          </a:p>
          <a:p>
            <a:pPr indent="-342900" lvl="2" marL="1371600" rtl="0" algn="l">
              <a:spcBef>
                <a:spcPts val="0"/>
              </a:spcBef>
              <a:spcAft>
                <a:spcPts val="0"/>
              </a:spcAft>
              <a:buSzPts val="1800"/>
              <a:buChar char="■"/>
            </a:pPr>
            <a:r>
              <a:rPr lang="en" sz="1800"/>
              <a:t>Lyndon Johnson  </a:t>
            </a:r>
            <a:endParaRPr sz="2085">
              <a:latin typeface="Arial"/>
              <a:ea typeface="Arial"/>
              <a:cs typeface="Arial"/>
              <a:sym typeface="Arial"/>
            </a:endParaRPr>
          </a:p>
          <a:p>
            <a:pPr indent="0" lvl="0" marL="914400" rtl="0" algn="l">
              <a:lnSpc>
                <a:spcPct val="95000"/>
              </a:lnSpc>
              <a:spcBef>
                <a:spcPts val="1200"/>
              </a:spcBef>
              <a:spcAft>
                <a:spcPts val="1200"/>
              </a:spcAft>
              <a:buSzPts val="605"/>
              <a:buNone/>
            </a:pPr>
            <a:r>
              <a:t/>
            </a:r>
            <a:endParaRPr sz="1595">
              <a:latin typeface="Arial"/>
              <a:ea typeface="Arial"/>
              <a:cs typeface="Arial"/>
              <a:sym typeface="Arial"/>
            </a:endParaRPr>
          </a:p>
        </p:txBody>
      </p:sp>
      <p:pic>
        <p:nvPicPr>
          <p:cNvPr id="162" name="Google Shape;162;p16"/>
          <p:cNvPicPr preferRelativeResize="0"/>
          <p:nvPr/>
        </p:nvPicPr>
        <p:blipFill>
          <a:blip r:embed="rId3">
            <a:alphaModFix/>
          </a:blip>
          <a:stretch>
            <a:fillRect/>
          </a:stretch>
        </p:blipFill>
        <p:spPr>
          <a:xfrm>
            <a:off x="5332800" y="2159338"/>
            <a:ext cx="2553151" cy="255417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pic>
        <p:nvPicPr>
          <p:cNvPr id="167" name="Google Shape;167;p17"/>
          <p:cNvPicPr preferRelativeResize="0"/>
          <p:nvPr/>
        </p:nvPicPr>
        <p:blipFill>
          <a:blip r:embed="rId3">
            <a:alphaModFix/>
          </a:blip>
          <a:stretch>
            <a:fillRect/>
          </a:stretch>
        </p:blipFill>
        <p:spPr>
          <a:xfrm>
            <a:off x="2598375" y="995562"/>
            <a:ext cx="3947250" cy="3152375"/>
          </a:xfrm>
          <a:prstGeom prst="rect">
            <a:avLst/>
          </a:prstGeom>
          <a:noFill/>
          <a:ln>
            <a:noFill/>
          </a:ln>
        </p:spPr>
      </p:pic>
      <p:sp>
        <p:nvSpPr>
          <p:cNvPr id="168" name="Google Shape;168;p17"/>
          <p:cNvSpPr txBox="1"/>
          <p:nvPr/>
        </p:nvSpPr>
        <p:spPr>
          <a:xfrm>
            <a:off x="1861650" y="4177675"/>
            <a:ext cx="54207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Calibri"/>
                <a:ea typeface="Calibri"/>
                <a:cs typeface="Calibri"/>
                <a:sym typeface="Calibri"/>
              </a:rPr>
              <a:t>Vice President Johnson being sworn into office following the assassination of President Kennedy. </a:t>
            </a:r>
            <a:endParaRPr sz="2000">
              <a:latin typeface="Calibri"/>
              <a:ea typeface="Calibri"/>
              <a:cs typeface="Calibri"/>
              <a:sym typeface="Calibri"/>
            </a:endParaRPr>
          </a:p>
        </p:txBody>
      </p:sp>
      <p:sp>
        <p:nvSpPr>
          <p:cNvPr id="169" name="Google Shape;169;p17"/>
          <p:cNvSpPr txBox="1"/>
          <p:nvPr>
            <p:ph type="title"/>
          </p:nvPr>
        </p:nvSpPr>
        <p:spPr>
          <a:xfrm>
            <a:off x="400050" y="364300"/>
            <a:ext cx="8343900" cy="6849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Last “Accidental” President- November 22, 1963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8"/>
          <p:cNvSpPr txBox="1"/>
          <p:nvPr>
            <p:ph type="title"/>
          </p:nvPr>
        </p:nvSpPr>
        <p:spPr>
          <a:xfrm>
            <a:off x="993975" y="2094450"/>
            <a:ext cx="32199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a:t>25th Amendment (1967)</a:t>
            </a:r>
            <a:endParaRPr/>
          </a:p>
        </p:txBody>
      </p:sp>
      <p:pic>
        <p:nvPicPr>
          <p:cNvPr id="175" name="Google Shape;175;p18"/>
          <p:cNvPicPr preferRelativeResize="0"/>
          <p:nvPr/>
        </p:nvPicPr>
        <p:blipFill>
          <a:blip r:embed="rId3">
            <a:alphaModFix/>
          </a:blip>
          <a:stretch>
            <a:fillRect/>
          </a:stretch>
        </p:blipFill>
        <p:spPr>
          <a:xfrm>
            <a:off x="4572000" y="286450"/>
            <a:ext cx="3310849" cy="4570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9"/>
          <p:cNvSpPr txBox="1"/>
          <p:nvPr>
            <p:ph type="title"/>
          </p:nvPr>
        </p:nvSpPr>
        <p:spPr>
          <a:xfrm>
            <a:off x="819150" y="569825"/>
            <a:ext cx="7505700" cy="954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a:t>Presidential Disability and Succession - 25th Amendment, </a:t>
            </a:r>
            <a:r>
              <a:rPr b="1" lang="en"/>
              <a:t>Sections 1 and 2</a:t>
            </a:r>
            <a:endParaRPr b="1"/>
          </a:p>
          <a:p>
            <a:pPr indent="0" lvl="0" marL="0" rtl="0" algn="l">
              <a:spcBef>
                <a:spcPts val="0"/>
              </a:spcBef>
              <a:spcAft>
                <a:spcPts val="0"/>
              </a:spcAft>
              <a:buSzPts val="990"/>
              <a:buNone/>
            </a:pPr>
            <a:r>
              <a:t/>
            </a:r>
            <a:endParaRPr sz="4990"/>
          </a:p>
        </p:txBody>
      </p:sp>
      <p:sp>
        <p:nvSpPr>
          <p:cNvPr id="181" name="Google Shape;181;p19"/>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1500">
              <a:latin typeface="Merriweather"/>
              <a:ea typeface="Merriweather"/>
              <a:cs typeface="Merriweather"/>
              <a:sym typeface="Merriweather"/>
            </a:endParaRPr>
          </a:p>
          <a:p>
            <a:pPr indent="0" lvl="0" marL="0" rtl="0" algn="l">
              <a:spcBef>
                <a:spcPts val="1200"/>
              </a:spcBef>
              <a:spcAft>
                <a:spcPts val="0"/>
              </a:spcAft>
              <a:buNone/>
            </a:pPr>
            <a:r>
              <a:t/>
            </a:r>
            <a:endParaRPr sz="1500">
              <a:latin typeface="Merriweather"/>
              <a:ea typeface="Merriweather"/>
              <a:cs typeface="Merriweather"/>
              <a:sym typeface="Merriweather"/>
            </a:endParaRPr>
          </a:p>
          <a:p>
            <a:pPr indent="0" lvl="0" marL="0" rtl="0" algn="l">
              <a:spcBef>
                <a:spcPts val="1200"/>
              </a:spcBef>
              <a:spcAft>
                <a:spcPts val="1200"/>
              </a:spcAft>
              <a:buNone/>
            </a:pPr>
            <a:r>
              <a:t/>
            </a:r>
            <a:endParaRPr/>
          </a:p>
        </p:txBody>
      </p:sp>
      <p:sp>
        <p:nvSpPr>
          <p:cNvPr id="182" name="Google Shape;182;p19"/>
          <p:cNvSpPr txBox="1"/>
          <p:nvPr/>
        </p:nvSpPr>
        <p:spPr>
          <a:xfrm>
            <a:off x="987750" y="1706325"/>
            <a:ext cx="7168500" cy="301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00">
                <a:latin typeface="Calibri"/>
                <a:ea typeface="Calibri"/>
                <a:cs typeface="Calibri"/>
                <a:sym typeface="Calibri"/>
              </a:rPr>
              <a:t>Section 1: </a:t>
            </a:r>
            <a:r>
              <a:rPr lang="en" sz="2300">
                <a:latin typeface="Calibri"/>
                <a:ea typeface="Calibri"/>
                <a:cs typeface="Calibri"/>
                <a:sym typeface="Calibri"/>
              </a:rPr>
              <a:t>In case of the removal of the President from office or of his death or resignation, the Vice President shall become President.</a:t>
            </a:r>
            <a:endParaRPr b="1" sz="2300">
              <a:latin typeface="Calibri"/>
              <a:ea typeface="Calibri"/>
              <a:cs typeface="Calibri"/>
              <a:sym typeface="Calibri"/>
            </a:endParaRPr>
          </a:p>
          <a:p>
            <a:pPr indent="0" lvl="0" marL="0" rtl="0" algn="l">
              <a:spcBef>
                <a:spcPts val="0"/>
              </a:spcBef>
              <a:spcAft>
                <a:spcPts val="0"/>
              </a:spcAft>
              <a:buNone/>
            </a:pPr>
            <a:r>
              <a:t/>
            </a:r>
            <a:endParaRPr b="1" sz="2300">
              <a:latin typeface="Calibri"/>
              <a:ea typeface="Calibri"/>
              <a:cs typeface="Calibri"/>
              <a:sym typeface="Calibri"/>
            </a:endParaRPr>
          </a:p>
          <a:p>
            <a:pPr indent="0" lvl="0" marL="0" rtl="0" algn="l">
              <a:spcBef>
                <a:spcPts val="0"/>
              </a:spcBef>
              <a:spcAft>
                <a:spcPts val="0"/>
              </a:spcAft>
              <a:buNone/>
            </a:pPr>
            <a:r>
              <a:rPr b="1" lang="en" sz="2300">
                <a:latin typeface="Calibri"/>
                <a:ea typeface="Calibri"/>
                <a:cs typeface="Calibri"/>
                <a:sym typeface="Calibri"/>
              </a:rPr>
              <a:t>Section 2: </a:t>
            </a:r>
            <a:r>
              <a:rPr lang="en" sz="2300">
                <a:latin typeface="Calibri"/>
                <a:ea typeface="Calibri"/>
                <a:cs typeface="Calibri"/>
                <a:sym typeface="Calibri"/>
              </a:rPr>
              <a:t>Whenever there is a vacancy in the office of the Vice President, the President shall nominate a Vice President who shall take office upon confirmation by a majority vote of both Houses of Congress.</a:t>
            </a:r>
            <a:endParaRPr b="1" sz="2300">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id="187" name="Google Shape;187;p20"/>
          <p:cNvPicPr preferRelativeResize="0"/>
          <p:nvPr/>
        </p:nvPicPr>
        <p:blipFill>
          <a:blip r:embed="rId3">
            <a:alphaModFix/>
          </a:blip>
          <a:stretch>
            <a:fillRect/>
          </a:stretch>
        </p:blipFill>
        <p:spPr>
          <a:xfrm>
            <a:off x="5223325" y="1154650"/>
            <a:ext cx="2571307" cy="3512675"/>
          </a:xfrm>
          <a:prstGeom prst="rect">
            <a:avLst/>
          </a:prstGeom>
          <a:noFill/>
          <a:ln>
            <a:noFill/>
          </a:ln>
        </p:spPr>
      </p:pic>
      <p:sp>
        <p:nvSpPr>
          <p:cNvPr id="188" name="Google Shape;188;p20"/>
          <p:cNvSpPr txBox="1"/>
          <p:nvPr/>
        </p:nvSpPr>
        <p:spPr>
          <a:xfrm>
            <a:off x="5090325" y="478187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dk1"/>
              </a:solidFill>
            </a:endParaRPr>
          </a:p>
        </p:txBody>
      </p:sp>
      <p:sp>
        <p:nvSpPr>
          <p:cNvPr id="189" name="Google Shape;189;p20"/>
          <p:cNvSpPr txBox="1"/>
          <p:nvPr>
            <p:ph type="title"/>
          </p:nvPr>
        </p:nvSpPr>
        <p:spPr>
          <a:xfrm>
            <a:off x="553950" y="467425"/>
            <a:ext cx="80361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Vice President Agnew Resigns - October 10, 1973</a:t>
            </a:r>
            <a:endParaRPr/>
          </a:p>
        </p:txBody>
      </p:sp>
      <p:pic>
        <p:nvPicPr>
          <p:cNvPr id="190" name="Google Shape;190;p20"/>
          <p:cNvPicPr preferRelativeResize="0"/>
          <p:nvPr/>
        </p:nvPicPr>
        <p:blipFill>
          <a:blip r:embed="rId4">
            <a:alphaModFix/>
          </a:blip>
          <a:stretch>
            <a:fillRect/>
          </a:stretch>
        </p:blipFill>
        <p:spPr>
          <a:xfrm>
            <a:off x="1020200" y="1154663"/>
            <a:ext cx="3817051" cy="35126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1"/>
          <p:cNvSpPr txBox="1"/>
          <p:nvPr>
            <p:ph type="title"/>
          </p:nvPr>
        </p:nvSpPr>
        <p:spPr>
          <a:xfrm>
            <a:off x="1416300" y="520175"/>
            <a:ext cx="6311400" cy="9546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Gerald Ford Appointed Vice President - December 1973</a:t>
            </a:r>
            <a:endParaRPr/>
          </a:p>
        </p:txBody>
      </p:sp>
      <p:pic>
        <p:nvPicPr>
          <p:cNvPr id="196" name="Google Shape;196;p21"/>
          <p:cNvPicPr preferRelativeResize="0"/>
          <p:nvPr/>
        </p:nvPicPr>
        <p:blipFill rotWithShape="1">
          <a:blip r:embed="rId3">
            <a:alphaModFix/>
          </a:blip>
          <a:srcRect b="0" l="4734" r="0" t="0"/>
          <a:stretch/>
        </p:blipFill>
        <p:spPr>
          <a:xfrm>
            <a:off x="395950" y="1638350"/>
            <a:ext cx="4602300" cy="2725550"/>
          </a:xfrm>
          <a:prstGeom prst="rect">
            <a:avLst/>
          </a:prstGeom>
          <a:noFill/>
          <a:ln>
            <a:noFill/>
          </a:ln>
        </p:spPr>
      </p:pic>
      <p:pic>
        <p:nvPicPr>
          <p:cNvPr id="197" name="Google Shape;197;p21"/>
          <p:cNvPicPr preferRelativeResize="0"/>
          <p:nvPr/>
        </p:nvPicPr>
        <p:blipFill>
          <a:blip r:embed="rId4">
            <a:alphaModFix/>
          </a:blip>
          <a:stretch>
            <a:fillRect/>
          </a:stretch>
        </p:blipFill>
        <p:spPr>
          <a:xfrm>
            <a:off x="5150863" y="1638350"/>
            <a:ext cx="3605711" cy="27255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2"/>
          <p:cNvSpPr txBox="1"/>
          <p:nvPr/>
        </p:nvSpPr>
        <p:spPr>
          <a:xfrm>
            <a:off x="2352250" y="3901050"/>
            <a:ext cx="5383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a:p>
        </p:txBody>
      </p:sp>
      <p:sp>
        <p:nvSpPr>
          <p:cNvPr id="203" name="Google Shape;203;p22"/>
          <p:cNvSpPr txBox="1"/>
          <p:nvPr>
            <p:ph type="title"/>
          </p:nvPr>
        </p:nvSpPr>
        <p:spPr>
          <a:xfrm>
            <a:off x="738300" y="508475"/>
            <a:ext cx="7667400" cy="6531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President Nixon Leaves Office - August 9, 1974</a:t>
            </a:r>
            <a:endParaRPr/>
          </a:p>
        </p:txBody>
      </p:sp>
      <p:pic>
        <p:nvPicPr>
          <p:cNvPr id="204" name="Google Shape;204;p22"/>
          <p:cNvPicPr preferRelativeResize="0"/>
          <p:nvPr/>
        </p:nvPicPr>
        <p:blipFill rotWithShape="1">
          <a:blip r:embed="rId3">
            <a:alphaModFix/>
          </a:blip>
          <a:srcRect b="4743" l="0" r="0" t="0"/>
          <a:stretch/>
        </p:blipFill>
        <p:spPr>
          <a:xfrm>
            <a:off x="943775" y="1324325"/>
            <a:ext cx="2760675" cy="3289576"/>
          </a:xfrm>
          <a:prstGeom prst="rect">
            <a:avLst/>
          </a:prstGeom>
          <a:noFill/>
          <a:ln>
            <a:noFill/>
          </a:ln>
        </p:spPr>
      </p:pic>
      <p:pic>
        <p:nvPicPr>
          <p:cNvPr id="205" name="Google Shape;205;p22"/>
          <p:cNvPicPr preferRelativeResize="0"/>
          <p:nvPr/>
        </p:nvPicPr>
        <p:blipFill rotWithShape="1">
          <a:blip r:embed="rId4">
            <a:alphaModFix/>
          </a:blip>
          <a:srcRect b="0" l="13997" r="9765" t="0"/>
          <a:stretch/>
        </p:blipFill>
        <p:spPr>
          <a:xfrm>
            <a:off x="4028250" y="1383825"/>
            <a:ext cx="4296999" cy="317057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id="210" name="Google Shape;210;p23"/>
          <p:cNvPicPr preferRelativeResize="0"/>
          <p:nvPr/>
        </p:nvPicPr>
        <p:blipFill rotWithShape="1">
          <a:blip r:embed="rId3">
            <a:alphaModFix/>
          </a:blip>
          <a:srcRect b="0" l="0" r="2638" t="0"/>
          <a:stretch/>
        </p:blipFill>
        <p:spPr>
          <a:xfrm>
            <a:off x="498900" y="1316900"/>
            <a:ext cx="4254632" cy="3112100"/>
          </a:xfrm>
          <a:prstGeom prst="rect">
            <a:avLst/>
          </a:prstGeom>
          <a:noFill/>
          <a:ln>
            <a:noFill/>
          </a:ln>
        </p:spPr>
      </p:pic>
      <p:sp>
        <p:nvSpPr>
          <p:cNvPr id="211" name="Google Shape;211;p23"/>
          <p:cNvSpPr txBox="1"/>
          <p:nvPr>
            <p:ph type="title"/>
          </p:nvPr>
        </p:nvSpPr>
        <p:spPr>
          <a:xfrm>
            <a:off x="498900" y="591400"/>
            <a:ext cx="8146200" cy="5832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Gerald Ford Becomes President - August 9, 1974</a:t>
            </a:r>
            <a:endParaRPr/>
          </a:p>
        </p:txBody>
      </p:sp>
      <p:pic>
        <p:nvPicPr>
          <p:cNvPr id="212" name="Google Shape;212;p23"/>
          <p:cNvPicPr preferRelativeResize="0"/>
          <p:nvPr/>
        </p:nvPicPr>
        <p:blipFill rotWithShape="1">
          <a:blip r:embed="rId4">
            <a:alphaModFix/>
          </a:blip>
          <a:srcRect b="0" l="19052" r="18909" t="0"/>
          <a:stretch/>
        </p:blipFill>
        <p:spPr>
          <a:xfrm>
            <a:off x="4958475" y="1316900"/>
            <a:ext cx="3432409" cy="31121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4"/>
          <p:cNvSpPr txBox="1"/>
          <p:nvPr>
            <p:ph type="title"/>
          </p:nvPr>
        </p:nvSpPr>
        <p:spPr>
          <a:xfrm>
            <a:off x="819150" y="587900"/>
            <a:ext cx="7505700" cy="954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a:t>Presidential Disability and Succession - 25th Amendment, </a:t>
            </a:r>
            <a:r>
              <a:rPr b="1" lang="en"/>
              <a:t>Section 3</a:t>
            </a:r>
            <a:endParaRPr b="1" sz="4990"/>
          </a:p>
        </p:txBody>
      </p:sp>
      <p:sp>
        <p:nvSpPr>
          <p:cNvPr id="218" name="Google Shape;218;p24"/>
          <p:cNvSpPr txBox="1"/>
          <p:nvPr/>
        </p:nvSpPr>
        <p:spPr>
          <a:xfrm>
            <a:off x="1087200" y="1740250"/>
            <a:ext cx="6969600" cy="2981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2300">
                <a:latin typeface="Calibri"/>
                <a:ea typeface="Calibri"/>
                <a:cs typeface="Calibri"/>
                <a:sym typeface="Calibri"/>
              </a:rPr>
              <a:t>Whenever the President transmits to the President pro tempore of the Senate and the Speaker of the House of Representatives his written declaration that he is unable to discharge the powers and duties of his office, and until he transmits to them a written declaration to the contrary, such powers and duties shall be discharged by the Vice President as Acting President.</a:t>
            </a:r>
            <a:endParaRPr sz="23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graphicFrame>
        <p:nvGraphicFramePr>
          <p:cNvPr id="223" name="Google Shape;223;p25"/>
          <p:cNvGraphicFramePr/>
          <p:nvPr/>
        </p:nvGraphicFramePr>
        <p:xfrm>
          <a:off x="146838" y="88113"/>
          <a:ext cx="3000000" cy="3000000"/>
        </p:xfrm>
        <a:graphic>
          <a:graphicData uri="http://schemas.openxmlformats.org/drawingml/2006/table">
            <a:tbl>
              <a:tblPr>
                <a:noFill/>
                <a:tableStyleId>{C56389C5-C1AD-40A4-8055-BC4D902C499D}</a:tableStyleId>
              </a:tblPr>
              <a:tblGrid>
                <a:gridCol w="1396550"/>
                <a:gridCol w="1524175"/>
                <a:gridCol w="2434750"/>
                <a:gridCol w="724275"/>
                <a:gridCol w="894450"/>
                <a:gridCol w="1876100"/>
              </a:tblGrid>
              <a:tr h="403900">
                <a:tc>
                  <a:txBody>
                    <a:bodyPr/>
                    <a:lstStyle/>
                    <a:p>
                      <a:pPr indent="0" lvl="0" marL="0" rtl="0" algn="ctr">
                        <a:lnSpc>
                          <a:spcPct val="115000"/>
                        </a:lnSpc>
                        <a:spcBef>
                          <a:spcPts val="0"/>
                        </a:spcBef>
                        <a:spcAft>
                          <a:spcPts val="0"/>
                        </a:spcAft>
                        <a:buNone/>
                      </a:pPr>
                      <a:r>
                        <a:rPr b="1" lang="en" sz="1200">
                          <a:latin typeface="Merriweather"/>
                          <a:ea typeface="Merriweather"/>
                          <a:cs typeface="Merriweather"/>
                          <a:sym typeface="Merriweather"/>
                        </a:rPr>
                        <a:t>Date</a:t>
                      </a:r>
                      <a:endParaRPr b="1" sz="1200">
                        <a:latin typeface="Merriweather"/>
                        <a:ea typeface="Merriweather"/>
                        <a:cs typeface="Merriweather"/>
                        <a:sym typeface="Merriweather"/>
                      </a:endParaRPr>
                    </a:p>
                  </a:txBody>
                  <a:tcPr marT="6725" marB="91425" marR="6725" marL="6725" anchor="ctr">
                    <a:solidFill>
                      <a:srgbClr val="D9D9D9"/>
                    </a:solidFill>
                  </a:tcPr>
                </a:tc>
                <a:tc>
                  <a:txBody>
                    <a:bodyPr/>
                    <a:lstStyle/>
                    <a:p>
                      <a:pPr indent="0" lvl="0" marL="0" rtl="0" algn="ctr">
                        <a:lnSpc>
                          <a:spcPct val="115000"/>
                        </a:lnSpc>
                        <a:spcBef>
                          <a:spcPts val="0"/>
                        </a:spcBef>
                        <a:spcAft>
                          <a:spcPts val="0"/>
                        </a:spcAft>
                        <a:buNone/>
                      </a:pPr>
                      <a:r>
                        <a:rPr b="1" lang="en" sz="1200">
                          <a:latin typeface="Merriweather"/>
                          <a:ea typeface="Merriweather"/>
                          <a:cs typeface="Merriweather"/>
                          <a:sym typeface="Merriweather"/>
                        </a:rPr>
                        <a:t>President</a:t>
                      </a:r>
                      <a:endParaRPr b="1" sz="1200">
                        <a:latin typeface="Merriweather"/>
                        <a:ea typeface="Merriweather"/>
                        <a:cs typeface="Merriweather"/>
                        <a:sym typeface="Merriweather"/>
                      </a:endParaRPr>
                    </a:p>
                  </a:txBody>
                  <a:tcPr marT="6725" marB="91425" marR="6725" marL="6725" anchor="ctr">
                    <a:solidFill>
                      <a:srgbClr val="D9D9D9"/>
                    </a:solidFill>
                  </a:tcPr>
                </a:tc>
                <a:tc>
                  <a:txBody>
                    <a:bodyPr/>
                    <a:lstStyle/>
                    <a:p>
                      <a:pPr indent="0" lvl="0" marL="0" rtl="0" algn="ctr">
                        <a:lnSpc>
                          <a:spcPct val="115000"/>
                        </a:lnSpc>
                        <a:spcBef>
                          <a:spcPts val="0"/>
                        </a:spcBef>
                        <a:spcAft>
                          <a:spcPts val="0"/>
                        </a:spcAft>
                        <a:buNone/>
                      </a:pPr>
                      <a:r>
                        <a:rPr b="1" lang="en" sz="1200">
                          <a:latin typeface="Merriweather"/>
                          <a:ea typeface="Merriweather"/>
                          <a:cs typeface="Merriweather"/>
                          <a:sym typeface="Merriweather"/>
                        </a:rPr>
                        <a:t>Vice-President</a:t>
                      </a:r>
                      <a:endParaRPr b="1" sz="1200">
                        <a:latin typeface="Merriweather"/>
                        <a:ea typeface="Merriweather"/>
                        <a:cs typeface="Merriweather"/>
                        <a:sym typeface="Merriweather"/>
                      </a:endParaRPr>
                    </a:p>
                  </a:txBody>
                  <a:tcPr marT="6725" marB="91425" marR="6725" marL="6725" anchor="ctr">
                    <a:solidFill>
                      <a:srgbClr val="D9D9D9"/>
                    </a:solidFill>
                  </a:tcPr>
                </a:tc>
                <a:tc>
                  <a:txBody>
                    <a:bodyPr/>
                    <a:lstStyle/>
                    <a:p>
                      <a:pPr indent="0" lvl="0" marL="0" rtl="0" algn="ctr">
                        <a:lnSpc>
                          <a:spcPct val="115000"/>
                        </a:lnSpc>
                        <a:spcBef>
                          <a:spcPts val="0"/>
                        </a:spcBef>
                        <a:spcAft>
                          <a:spcPts val="0"/>
                        </a:spcAft>
                        <a:buNone/>
                      </a:pPr>
                      <a:r>
                        <a:rPr b="1" lang="en" sz="1200">
                          <a:latin typeface="Merriweather"/>
                          <a:ea typeface="Merriweather"/>
                          <a:cs typeface="Merriweather"/>
                          <a:sym typeface="Merriweather"/>
                        </a:rPr>
                        <a:t>From (EST)</a:t>
                      </a:r>
                      <a:endParaRPr b="1" sz="1200">
                        <a:latin typeface="Merriweather"/>
                        <a:ea typeface="Merriweather"/>
                        <a:cs typeface="Merriweather"/>
                        <a:sym typeface="Merriweather"/>
                      </a:endParaRPr>
                    </a:p>
                  </a:txBody>
                  <a:tcPr marT="6725" marB="91425" marR="6725" marL="6725" anchor="ctr">
                    <a:solidFill>
                      <a:srgbClr val="D9D9D9"/>
                    </a:solidFill>
                  </a:tcPr>
                </a:tc>
                <a:tc>
                  <a:txBody>
                    <a:bodyPr/>
                    <a:lstStyle/>
                    <a:p>
                      <a:pPr indent="0" lvl="0" marL="0" rtl="0" algn="ctr">
                        <a:lnSpc>
                          <a:spcPct val="115000"/>
                        </a:lnSpc>
                        <a:spcBef>
                          <a:spcPts val="0"/>
                        </a:spcBef>
                        <a:spcAft>
                          <a:spcPts val="0"/>
                        </a:spcAft>
                        <a:buNone/>
                      </a:pPr>
                      <a:r>
                        <a:rPr b="1" lang="en" sz="1200">
                          <a:latin typeface="Merriweather"/>
                          <a:ea typeface="Merriweather"/>
                          <a:cs typeface="Merriweather"/>
                          <a:sym typeface="Merriweather"/>
                        </a:rPr>
                        <a:t>To</a:t>
                      </a:r>
                      <a:endParaRPr b="1" sz="1200">
                        <a:latin typeface="Merriweather"/>
                        <a:ea typeface="Merriweather"/>
                        <a:cs typeface="Merriweather"/>
                        <a:sym typeface="Merriweather"/>
                      </a:endParaRPr>
                    </a:p>
                    <a:p>
                      <a:pPr indent="0" lvl="0" marL="0" rtl="0" algn="ctr">
                        <a:lnSpc>
                          <a:spcPct val="115000"/>
                        </a:lnSpc>
                        <a:spcBef>
                          <a:spcPts val="0"/>
                        </a:spcBef>
                        <a:spcAft>
                          <a:spcPts val="0"/>
                        </a:spcAft>
                        <a:buNone/>
                      </a:pPr>
                      <a:r>
                        <a:rPr b="1" lang="en" sz="1200">
                          <a:latin typeface="Merriweather"/>
                          <a:ea typeface="Merriweather"/>
                          <a:cs typeface="Merriweather"/>
                          <a:sym typeface="Merriweather"/>
                        </a:rPr>
                        <a:t>(EST)</a:t>
                      </a:r>
                      <a:endParaRPr b="1" sz="1200">
                        <a:latin typeface="Merriweather"/>
                        <a:ea typeface="Merriweather"/>
                        <a:cs typeface="Merriweather"/>
                        <a:sym typeface="Merriweather"/>
                      </a:endParaRPr>
                    </a:p>
                  </a:txBody>
                  <a:tcPr marT="6725" marB="91425" marR="6725" marL="6725" anchor="ctr">
                    <a:solidFill>
                      <a:srgbClr val="D9D9D9"/>
                    </a:solidFill>
                  </a:tcPr>
                </a:tc>
                <a:tc>
                  <a:txBody>
                    <a:bodyPr/>
                    <a:lstStyle/>
                    <a:p>
                      <a:pPr indent="0" lvl="0" marL="0" rtl="0" algn="ctr">
                        <a:lnSpc>
                          <a:spcPct val="115000"/>
                        </a:lnSpc>
                        <a:spcBef>
                          <a:spcPts val="0"/>
                        </a:spcBef>
                        <a:spcAft>
                          <a:spcPts val="0"/>
                        </a:spcAft>
                        <a:buNone/>
                      </a:pPr>
                      <a:r>
                        <a:rPr b="1" lang="en" sz="1200">
                          <a:latin typeface="Merriweather"/>
                          <a:ea typeface="Merriweather"/>
                          <a:cs typeface="Merriweather"/>
                          <a:sym typeface="Merriweather"/>
                        </a:rPr>
                        <a:t>Reason for Presidential Disability</a:t>
                      </a:r>
                      <a:endParaRPr b="1" sz="1200">
                        <a:latin typeface="Merriweather"/>
                        <a:ea typeface="Merriweather"/>
                        <a:cs typeface="Merriweather"/>
                        <a:sym typeface="Merriweather"/>
                      </a:endParaRPr>
                    </a:p>
                  </a:txBody>
                  <a:tcPr marT="6725" marB="91425" marR="6725" marL="6725" anchor="ctr">
                    <a:solidFill>
                      <a:srgbClr val="D9D9D9"/>
                    </a:solidFill>
                  </a:tcPr>
                </a:tc>
              </a:tr>
              <a:tr h="236425">
                <a:tc>
                  <a:txBody>
                    <a:bodyPr/>
                    <a:lstStyle/>
                    <a:p>
                      <a:pPr indent="0" lvl="0" marL="0" rtl="0" algn="ctr">
                        <a:lnSpc>
                          <a:spcPct val="115000"/>
                        </a:lnSpc>
                        <a:spcBef>
                          <a:spcPts val="0"/>
                        </a:spcBef>
                        <a:spcAft>
                          <a:spcPts val="0"/>
                        </a:spcAft>
                        <a:buNone/>
                      </a:pPr>
                      <a:r>
                        <a:rPr lang="en" sz="1200">
                          <a:latin typeface="Merriweather"/>
                          <a:ea typeface="Merriweather"/>
                          <a:cs typeface="Merriweather"/>
                          <a:sym typeface="Merriweather"/>
                        </a:rPr>
                        <a:t>21-Jul-07</a:t>
                      </a:r>
                      <a:endParaRPr sz="1200">
                        <a:latin typeface="Merriweather"/>
                        <a:ea typeface="Merriweather"/>
                        <a:cs typeface="Merriweather"/>
                        <a:sym typeface="Merriweather"/>
                      </a:endParaRPr>
                    </a:p>
                  </a:txBody>
                  <a:tcPr marT="6725" marB="91425" marR="6725" marL="6725">
                    <a:solidFill>
                      <a:srgbClr val="A6A6A6"/>
                    </a:solidFill>
                  </a:tcPr>
                </a:tc>
                <a:tc>
                  <a:txBody>
                    <a:bodyPr/>
                    <a:lstStyle/>
                    <a:p>
                      <a:pPr indent="0" lvl="0" marL="0" rtl="0" algn="ctr">
                        <a:lnSpc>
                          <a:spcPct val="115000"/>
                        </a:lnSpc>
                        <a:spcBef>
                          <a:spcPts val="0"/>
                        </a:spcBef>
                        <a:spcAft>
                          <a:spcPts val="0"/>
                        </a:spcAft>
                        <a:buNone/>
                      </a:pPr>
                      <a:r>
                        <a:rPr lang="en" sz="1200">
                          <a:latin typeface="Merriweather"/>
                          <a:ea typeface="Merriweather"/>
                          <a:cs typeface="Merriweather"/>
                          <a:sym typeface="Merriweather"/>
                        </a:rPr>
                        <a:t>George W. Bush</a:t>
                      </a:r>
                      <a:endParaRPr sz="1200">
                        <a:latin typeface="Merriweather"/>
                        <a:ea typeface="Merriweather"/>
                        <a:cs typeface="Merriweather"/>
                        <a:sym typeface="Merriweather"/>
                      </a:endParaRPr>
                    </a:p>
                  </a:txBody>
                  <a:tcPr marT="6725" marB="91425" marR="6725" marL="6725">
                    <a:solidFill>
                      <a:srgbClr val="A6A6A6"/>
                    </a:solidFill>
                  </a:tcPr>
                </a:tc>
                <a:tc>
                  <a:txBody>
                    <a:bodyPr/>
                    <a:lstStyle/>
                    <a:p>
                      <a:pPr indent="0" lvl="0" marL="0" rtl="0" algn="ctr">
                        <a:lnSpc>
                          <a:spcPct val="115000"/>
                        </a:lnSpc>
                        <a:spcBef>
                          <a:spcPts val="0"/>
                        </a:spcBef>
                        <a:spcAft>
                          <a:spcPts val="0"/>
                        </a:spcAft>
                        <a:buNone/>
                      </a:pPr>
                      <a:r>
                        <a:rPr lang="en" sz="1200">
                          <a:latin typeface="Merriweather"/>
                          <a:ea typeface="Merriweather"/>
                          <a:cs typeface="Merriweather"/>
                          <a:sym typeface="Merriweather"/>
                        </a:rPr>
                        <a:t>Richard B. Cheney</a:t>
                      </a:r>
                      <a:endParaRPr sz="1200">
                        <a:latin typeface="Merriweather"/>
                        <a:ea typeface="Merriweather"/>
                        <a:cs typeface="Merriweather"/>
                        <a:sym typeface="Merriweather"/>
                      </a:endParaRPr>
                    </a:p>
                  </a:txBody>
                  <a:tcPr marT="6725" marB="91425" marR="6725" marL="6725">
                    <a:solidFill>
                      <a:srgbClr val="A6A6A6"/>
                    </a:solidFill>
                  </a:tcPr>
                </a:tc>
                <a:tc>
                  <a:txBody>
                    <a:bodyPr/>
                    <a:lstStyle/>
                    <a:p>
                      <a:pPr indent="0" lvl="0" marL="0" rtl="0" algn="ctr">
                        <a:lnSpc>
                          <a:spcPct val="115000"/>
                        </a:lnSpc>
                        <a:spcBef>
                          <a:spcPts val="0"/>
                        </a:spcBef>
                        <a:spcAft>
                          <a:spcPts val="0"/>
                        </a:spcAft>
                        <a:buNone/>
                      </a:pPr>
                      <a:r>
                        <a:rPr lang="en" sz="1200">
                          <a:latin typeface="Merriweather"/>
                          <a:ea typeface="Merriweather"/>
                          <a:cs typeface="Merriweather"/>
                          <a:sym typeface="Merriweather"/>
                        </a:rPr>
                        <a:t>7:16AM</a:t>
                      </a:r>
                      <a:endParaRPr sz="1200">
                        <a:latin typeface="Merriweather"/>
                        <a:ea typeface="Merriweather"/>
                        <a:cs typeface="Merriweather"/>
                        <a:sym typeface="Merriweather"/>
                      </a:endParaRPr>
                    </a:p>
                  </a:txBody>
                  <a:tcPr marT="6725" marB="91425" marR="6725" marL="6725">
                    <a:solidFill>
                      <a:srgbClr val="A6A6A6"/>
                    </a:solidFill>
                  </a:tcPr>
                </a:tc>
                <a:tc>
                  <a:txBody>
                    <a:bodyPr/>
                    <a:lstStyle/>
                    <a:p>
                      <a:pPr indent="0" lvl="0" marL="0" rtl="0" algn="ctr">
                        <a:lnSpc>
                          <a:spcPct val="115000"/>
                        </a:lnSpc>
                        <a:spcBef>
                          <a:spcPts val="0"/>
                        </a:spcBef>
                        <a:spcAft>
                          <a:spcPts val="0"/>
                        </a:spcAft>
                        <a:buNone/>
                      </a:pPr>
                      <a:r>
                        <a:rPr lang="en" sz="1200">
                          <a:latin typeface="Merriweather"/>
                          <a:ea typeface="Merriweather"/>
                          <a:cs typeface="Merriweather"/>
                          <a:sym typeface="Merriweather"/>
                        </a:rPr>
                        <a:t>9:21AM</a:t>
                      </a:r>
                      <a:endParaRPr sz="1200">
                        <a:latin typeface="Merriweather"/>
                        <a:ea typeface="Merriweather"/>
                        <a:cs typeface="Merriweather"/>
                        <a:sym typeface="Merriweather"/>
                      </a:endParaRPr>
                    </a:p>
                  </a:txBody>
                  <a:tcPr marT="6725" marB="91425" marR="6725" marL="6725">
                    <a:solidFill>
                      <a:srgbClr val="A6A6A6"/>
                    </a:solidFill>
                  </a:tcPr>
                </a:tc>
                <a:tc>
                  <a:txBody>
                    <a:bodyPr/>
                    <a:lstStyle/>
                    <a:p>
                      <a:pPr indent="0" lvl="0" marL="0" rtl="0" algn="l">
                        <a:lnSpc>
                          <a:spcPct val="115000"/>
                        </a:lnSpc>
                        <a:spcBef>
                          <a:spcPts val="0"/>
                        </a:spcBef>
                        <a:spcAft>
                          <a:spcPts val="0"/>
                        </a:spcAft>
                        <a:buNone/>
                      </a:pPr>
                      <a:r>
                        <a:rPr lang="en" sz="1200">
                          <a:latin typeface="Merriweather"/>
                          <a:ea typeface="Merriweather"/>
                          <a:cs typeface="Merriweather"/>
                          <a:sym typeface="Merriweather"/>
                        </a:rPr>
                        <a:t>Colonoscopy</a:t>
                      </a:r>
                      <a:endParaRPr sz="1200">
                        <a:latin typeface="Merriweather"/>
                        <a:ea typeface="Merriweather"/>
                        <a:cs typeface="Merriweather"/>
                        <a:sym typeface="Merriweather"/>
                      </a:endParaRPr>
                    </a:p>
                  </a:txBody>
                  <a:tcPr marT="6725" marB="91425" marR="6725" marL="6725">
                    <a:solidFill>
                      <a:srgbClr val="A6A6A6"/>
                    </a:solidFill>
                  </a:tcPr>
                </a:tc>
              </a:tr>
              <a:tr h="405725">
                <a:tc gridSpan="2">
                  <a:txBody>
                    <a:bodyPr/>
                    <a:lstStyle/>
                    <a:p>
                      <a:pPr indent="0" lvl="0" marL="0" rtl="0" algn="ctr">
                        <a:lnSpc>
                          <a:spcPct val="115000"/>
                        </a:lnSpc>
                        <a:spcBef>
                          <a:spcPts val="0"/>
                        </a:spcBef>
                        <a:spcAft>
                          <a:spcPts val="0"/>
                        </a:spcAft>
                        <a:buNone/>
                      </a:pPr>
                      <a:r>
                        <a:t/>
                      </a:r>
                      <a:endParaRPr b="1" sz="1200">
                        <a:latin typeface="Merriweather"/>
                        <a:ea typeface="Merriweather"/>
                        <a:cs typeface="Merriweather"/>
                        <a:sym typeface="Merriweather"/>
                      </a:endParaRPr>
                    </a:p>
                    <a:p>
                      <a:pPr indent="0" lvl="0" marL="0" rtl="0" algn="ctr">
                        <a:lnSpc>
                          <a:spcPct val="115000"/>
                        </a:lnSpc>
                        <a:spcBef>
                          <a:spcPts val="0"/>
                        </a:spcBef>
                        <a:spcAft>
                          <a:spcPts val="0"/>
                        </a:spcAft>
                        <a:buNone/>
                      </a:pPr>
                      <a:r>
                        <a:rPr b="1" lang="en" sz="1200">
                          <a:latin typeface="Merriweather"/>
                          <a:ea typeface="Merriweather"/>
                          <a:cs typeface="Merriweather"/>
                          <a:sym typeface="Merriweather"/>
                        </a:rPr>
                        <a:t>Discharge Letter:</a:t>
                      </a:r>
                      <a:endParaRPr b="1" sz="1200">
                        <a:latin typeface="Merriweather"/>
                        <a:ea typeface="Merriweather"/>
                        <a:cs typeface="Merriweather"/>
                        <a:sym typeface="Merriweather"/>
                      </a:endParaRPr>
                    </a:p>
                  </a:txBody>
                  <a:tcPr marT="6725" marB="91425" marR="6725" marL="6725"/>
                </a:tc>
                <a:tc hMerge="1"/>
                <a:tc gridSpan="4">
                  <a:txBody>
                    <a:bodyPr/>
                    <a:lstStyle/>
                    <a:p>
                      <a:pPr indent="0" lvl="0" marL="0" rtl="0" algn="l">
                        <a:lnSpc>
                          <a:spcPct val="115000"/>
                        </a:lnSpc>
                        <a:spcBef>
                          <a:spcPts val="0"/>
                        </a:spcBef>
                        <a:spcAft>
                          <a:spcPts val="0"/>
                        </a:spcAft>
                        <a:buNone/>
                      </a:pPr>
                      <a:r>
                        <a:rPr lang="en" sz="1200" u="sng">
                          <a:solidFill>
                            <a:schemeClr val="hlink"/>
                          </a:solidFill>
                          <a:latin typeface="Merriweather"/>
                          <a:ea typeface="Merriweather"/>
                          <a:cs typeface="Merriweather"/>
                          <a:sym typeface="Merriweather"/>
                          <a:hlinkClick r:id="rId3"/>
                        </a:rPr>
                        <a:t>Letter to Congressional Leaders on the Temporary Transfer of the Powers and Duties of President of the United States</a:t>
                      </a:r>
                      <a:endParaRPr sz="1200" u="sng">
                        <a:solidFill>
                          <a:schemeClr val="hlink"/>
                        </a:solidFill>
                        <a:latin typeface="Merriweather"/>
                        <a:ea typeface="Merriweather"/>
                        <a:cs typeface="Merriweather"/>
                        <a:sym typeface="Merriweather"/>
                      </a:endParaRPr>
                    </a:p>
                  </a:txBody>
                  <a:tcPr marT="6725" marB="91425" marR="6725" marL="6725"/>
                </a:tc>
                <a:tc hMerge="1"/>
                <a:tc hMerge="1"/>
                <a:tc hMerge="1"/>
              </a:tr>
              <a:tr h="405725">
                <a:tc gridSpan="2">
                  <a:txBody>
                    <a:bodyPr/>
                    <a:lstStyle/>
                    <a:p>
                      <a:pPr indent="0" lvl="0" marL="0" rtl="0" algn="ctr">
                        <a:lnSpc>
                          <a:spcPct val="115000"/>
                        </a:lnSpc>
                        <a:spcBef>
                          <a:spcPts val="0"/>
                        </a:spcBef>
                        <a:spcAft>
                          <a:spcPts val="0"/>
                        </a:spcAft>
                        <a:buNone/>
                      </a:pPr>
                      <a:r>
                        <a:rPr lang="en" sz="1200">
                          <a:latin typeface="Merriweather"/>
                          <a:ea typeface="Merriweather"/>
                          <a:cs typeface="Merriweather"/>
                          <a:sym typeface="Merriweather"/>
                        </a:rPr>
                        <a:t>   </a:t>
                      </a:r>
                      <a:endParaRPr sz="1200">
                        <a:latin typeface="Merriweather"/>
                        <a:ea typeface="Merriweather"/>
                        <a:cs typeface="Merriweather"/>
                        <a:sym typeface="Merriweather"/>
                      </a:endParaRPr>
                    </a:p>
                    <a:p>
                      <a:pPr indent="0" lvl="0" marL="0" rtl="0" algn="ctr">
                        <a:lnSpc>
                          <a:spcPct val="115000"/>
                        </a:lnSpc>
                        <a:spcBef>
                          <a:spcPts val="0"/>
                        </a:spcBef>
                        <a:spcAft>
                          <a:spcPts val="0"/>
                        </a:spcAft>
                        <a:buNone/>
                      </a:pPr>
                      <a:r>
                        <a:rPr b="1" lang="en" sz="1200">
                          <a:latin typeface="Merriweather"/>
                          <a:ea typeface="Merriweather"/>
                          <a:cs typeface="Merriweather"/>
                          <a:sym typeface="Merriweather"/>
                        </a:rPr>
                        <a:t>    Resumption Letter:</a:t>
                      </a:r>
                      <a:endParaRPr b="1" sz="1200">
                        <a:latin typeface="Merriweather"/>
                        <a:ea typeface="Merriweather"/>
                        <a:cs typeface="Merriweather"/>
                        <a:sym typeface="Merriweather"/>
                      </a:endParaRPr>
                    </a:p>
                  </a:txBody>
                  <a:tcPr marT="6725" marB="91425" marR="6725" marL="6725"/>
                </a:tc>
                <a:tc hMerge="1"/>
                <a:tc gridSpan="4">
                  <a:txBody>
                    <a:bodyPr/>
                    <a:lstStyle/>
                    <a:p>
                      <a:pPr indent="0" lvl="0" marL="0" rtl="0" algn="l">
                        <a:lnSpc>
                          <a:spcPct val="115000"/>
                        </a:lnSpc>
                        <a:spcBef>
                          <a:spcPts val="0"/>
                        </a:spcBef>
                        <a:spcAft>
                          <a:spcPts val="0"/>
                        </a:spcAft>
                        <a:buNone/>
                      </a:pPr>
                      <a:r>
                        <a:rPr lang="en" sz="1200" u="sng">
                          <a:solidFill>
                            <a:schemeClr val="hlink"/>
                          </a:solidFill>
                          <a:latin typeface="Merriweather"/>
                          <a:ea typeface="Merriweather"/>
                          <a:cs typeface="Merriweather"/>
                          <a:sym typeface="Merriweather"/>
                          <a:hlinkClick r:id="rId4"/>
                        </a:rPr>
                        <a:t>Letter to Congressional Leaders on Resuming the Powers and Duties of President of the United States</a:t>
                      </a:r>
                      <a:endParaRPr sz="1200" u="sng">
                        <a:solidFill>
                          <a:schemeClr val="hlink"/>
                        </a:solidFill>
                        <a:latin typeface="Merriweather"/>
                        <a:ea typeface="Merriweather"/>
                        <a:cs typeface="Merriweather"/>
                        <a:sym typeface="Merriweather"/>
                      </a:endParaRPr>
                    </a:p>
                  </a:txBody>
                  <a:tcPr marT="6725" marB="91425" marR="6725" marL="6725"/>
                </a:tc>
                <a:tc hMerge="1"/>
                <a:tc hMerge="1"/>
                <a:tc hMerge="1"/>
              </a:tr>
              <a:tr h="236425">
                <a:tc>
                  <a:txBody>
                    <a:bodyPr/>
                    <a:lstStyle/>
                    <a:p>
                      <a:pPr indent="0" lvl="0" marL="0" rtl="0" algn="ctr">
                        <a:lnSpc>
                          <a:spcPct val="115000"/>
                        </a:lnSpc>
                        <a:spcBef>
                          <a:spcPts val="0"/>
                        </a:spcBef>
                        <a:spcAft>
                          <a:spcPts val="0"/>
                        </a:spcAft>
                        <a:buNone/>
                      </a:pPr>
                      <a:r>
                        <a:rPr lang="en" sz="1200">
                          <a:latin typeface="Merriweather"/>
                          <a:ea typeface="Merriweather"/>
                          <a:cs typeface="Merriweather"/>
                          <a:sym typeface="Merriweather"/>
                        </a:rPr>
                        <a:t>29-Jun-02</a:t>
                      </a:r>
                      <a:endParaRPr sz="1200">
                        <a:latin typeface="Merriweather"/>
                        <a:ea typeface="Merriweather"/>
                        <a:cs typeface="Merriweather"/>
                        <a:sym typeface="Merriweather"/>
                      </a:endParaRPr>
                    </a:p>
                  </a:txBody>
                  <a:tcPr marT="6725" marB="91425" marR="6725" marL="6725">
                    <a:solidFill>
                      <a:srgbClr val="A6A6A6"/>
                    </a:solidFill>
                  </a:tcPr>
                </a:tc>
                <a:tc>
                  <a:txBody>
                    <a:bodyPr/>
                    <a:lstStyle/>
                    <a:p>
                      <a:pPr indent="0" lvl="0" marL="0" rtl="0" algn="ctr">
                        <a:lnSpc>
                          <a:spcPct val="115000"/>
                        </a:lnSpc>
                        <a:spcBef>
                          <a:spcPts val="0"/>
                        </a:spcBef>
                        <a:spcAft>
                          <a:spcPts val="0"/>
                        </a:spcAft>
                        <a:buNone/>
                      </a:pPr>
                      <a:r>
                        <a:rPr lang="en" sz="1200">
                          <a:latin typeface="Merriweather"/>
                          <a:ea typeface="Merriweather"/>
                          <a:cs typeface="Merriweather"/>
                          <a:sym typeface="Merriweather"/>
                        </a:rPr>
                        <a:t>George W. Bush</a:t>
                      </a:r>
                      <a:endParaRPr sz="1200">
                        <a:latin typeface="Merriweather"/>
                        <a:ea typeface="Merriweather"/>
                        <a:cs typeface="Merriweather"/>
                        <a:sym typeface="Merriweather"/>
                      </a:endParaRPr>
                    </a:p>
                  </a:txBody>
                  <a:tcPr marT="6725" marB="91425" marR="6725" marL="6725">
                    <a:solidFill>
                      <a:srgbClr val="A6A6A6"/>
                    </a:solidFill>
                  </a:tcPr>
                </a:tc>
                <a:tc>
                  <a:txBody>
                    <a:bodyPr/>
                    <a:lstStyle/>
                    <a:p>
                      <a:pPr indent="0" lvl="0" marL="0" rtl="0" algn="ctr">
                        <a:lnSpc>
                          <a:spcPct val="115000"/>
                        </a:lnSpc>
                        <a:spcBef>
                          <a:spcPts val="0"/>
                        </a:spcBef>
                        <a:spcAft>
                          <a:spcPts val="0"/>
                        </a:spcAft>
                        <a:buNone/>
                      </a:pPr>
                      <a:r>
                        <a:rPr lang="en" sz="1200">
                          <a:latin typeface="Merriweather"/>
                          <a:ea typeface="Merriweather"/>
                          <a:cs typeface="Merriweather"/>
                          <a:sym typeface="Merriweather"/>
                        </a:rPr>
                        <a:t>Richard B. Cheney</a:t>
                      </a:r>
                      <a:endParaRPr sz="1200">
                        <a:latin typeface="Merriweather"/>
                        <a:ea typeface="Merriweather"/>
                        <a:cs typeface="Merriweather"/>
                        <a:sym typeface="Merriweather"/>
                      </a:endParaRPr>
                    </a:p>
                  </a:txBody>
                  <a:tcPr marT="6725" marB="91425" marR="6725" marL="6725">
                    <a:solidFill>
                      <a:srgbClr val="A6A6A6"/>
                    </a:solidFill>
                  </a:tcPr>
                </a:tc>
                <a:tc>
                  <a:txBody>
                    <a:bodyPr/>
                    <a:lstStyle/>
                    <a:p>
                      <a:pPr indent="0" lvl="0" marL="0" rtl="0" algn="ctr">
                        <a:lnSpc>
                          <a:spcPct val="115000"/>
                        </a:lnSpc>
                        <a:spcBef>
                          <a:spcPts val="0"/>
                        </a:spcBef>
                        <a:spcAft>
                          <a:spcPts val="0"/>
                        </a:spcAft>
                        <a:buNone/>
                      </a:pPr>
                      <a:r>
                        <a:rPr lang="en" sz="1200">
                          <a:latin typeface="Merriweather"/>
                          <a:ea typeface="Merriweather"/>
                          <a:cs typeface="Merriweather"/>
                          <a:sym typeface="Merriweather"/>
                        </a:rPr>
                        <a:t>7:09AM</a:t>
                      </a:r>
                      <a:endParaRPr sz="1200">
                        <a:latin typeface="Merriweather"/>
                        <a:ea typeface="Merriweather"/>
                        <a:cs typeface="Merriweather"/>
                        <a:sym typeface="Merriweather"/>
                      </a:endParaRPr>
                    </a:p>
                  </a:txBody>
                  <a:tcPr marT="6725" marB="91425" marR="6725" marL="6725">
                    <a:solidFill>
                      <a:srgbClr val="A6A6A6"/>
                    </a:solidFill>
                  </a:tcPr>
                </a:tc>
                <a:tc>
                  <a:txBody>
                    <a:bodyPr/>
                    <a:lstStyle/>
                    <a:p>
                      <a:pPr indent="0" lvl="0" marL="0" rtl="0" algn="ctr">
                        <a:lnSpc>
                          <a:spcPct val="115000"/>
                        </a:lnSpc>
                        <a:spcBef>
                          <a:spcPts val="0"/>
                        </a:spcBef>
                        <a:spcAft>
                          <a:spcPts val="0"/>
                        </a:spcAft>
                        <a:buNone/>
                      </a:pPr>
                      <a:r>
                        <a:rPr lang="en" sz="1200">
                          <a:latin typeface="Merriweather"/>
                          <a:ea typeface="Merriweather"/>
                          <a:cs typeface="Merriweather"/>
                          <a:sym typeface="Merriweather"/>
                        </a:rPr>
                        <a:t>9:24AM</a:t>
                      </a:r>
                      <a:endParaRPr sz="1200">
                        <a:latin typeface="Merriweather"/>
                        <a:ea typeface="Merriweather"/>
                        <a:cs typeface="Merriweather"/>
                        <a:sym typeface="Merriweather"/>
                      </a:endParaRPr>
                    </a:p>
                  </a:txBody>
                  <a:tcPr marT="6725" marB="91425" marR="6725" marL="6725">
                    <a:solidFill>
                      <a:srgbClr val="A6A6A6"/>
                    </a:solidFill>
                  </a:tcPr>
                </a:tc>
                <a:tc>
                  <a:txBody>
                    <a:bodyPr/>
                    <a:lstStyle/>
                    <a:p>
                      <a:pPr indent="0" lvl="0" marL="0" rtl="0" algn="l">
                        <a:lnSpc>
                          <a:spcPct val="115000"/>
                        </a:lnSpc>
                        <a:spcBef>
                          <a:spcPts val="0"/>
                        </a:spcBef>
                        <a:spcAft>
                          <a:spcPts val="0"/>
                        </a:spcAft>
                        <a:buNone/>
                      </a:pPr>
                      <a:r>
                        <a:rPr lang="en" sz="1200">
                          <a:latin typeface="Merriweather"/>
                          <a:ea typeface="Merriweather"/>
                          <a:cs typeface="Merriweather"/>
                          <a:sym typeface="Merriweather"/>
                        </a:rPr>
                        <a:t>Colonoscopy</a:t>
                      </a:r>
                      <a:endParaRPr sz="1200">
                        <a:latin typeface="Merriweather"/>
                        <a:ea typeface="Merriweather"/>
                        <a:cs typeface="Merriweather"/>
                        <a:sym typeface="Merriweather"/>
                      </a:endParaRPr>
                    </a:p>
                  </a:txBody>
                  <a:tcPr marT="6725" marB="91425" marR="6725" marL="6725">
                    <a:solidFill>
                      <a:srgbClr val="A6A6A6"/>
                    </a:solidFill>
                  </a:tcPr>
                </a:tc>
              </a:tr>
              <a:tr h="405725">
                <a:tc gridSpan="2">
                  <a:txBody>
                    <a:bodyPr/>
                    <a:lstStyle/>
                    <a:p>
                      <a:pPr indent="0" lvl="0" marL="0" rtl="0" algn="l">
                        <a:lnSpc>
                          <a:spcPct val="115000"/>
                        </a:lnSpc>
                        <a:spcBef>
                          <a:spcPts val="0"/>
                        </a:spcBef>
                        <a:spcAft>
                          <a:spcPts val="0"/>
                        </a:spcAft>
                        <a:buNone/>
                      </a:pPr>
                      <a:r>
                        <a:t/>
                      </a:r>
                      <a:endParaRPr sz="1200">
                        <a:latin typeface="Merriweather"/>
                        <a:ea typeface="Merriweather"/>
                        <a:cs typeface="Merriweather"/>
                        <a:sym typeface="Merriweather"/>
                      </a:endParaRPr>
                    </a:p>
                    <a:p>
                      <a:pPr indent="0" lvl="0" marL="0" rtl="0" algn="ctr">
                        <a:lnSpc>
                          <a:spcPct val="115000"/>
                        </a:lnSpc>
                        <a:spcBef>
                          <a:spcPts val="0"/>
                        </a:spcBef>
                        <a:spcAft>
                          <a:spcPts val="0"/>
                        </a:spcAft>
                        <a:buNone/>
                      </a:pPr>
                      <a:r>
                        <a:rPr b="1" lang="en" sz="1200">
                          <a:latin typeface="Merriweather"/>
                          <a:ea typeface="Merriweather"/>
                          <a:cs typeface="Merriweather"/>
                          <a:sym typeface="Merriweather"/>
                        </a:rPr>
                        <a:t>Discharge Letter:</a:t>
                      </a:r>
                      <a:endParaRPr b="1" sz="1200">
                        <a:latin typeface="Merriweather"/>
                        <a:ea typeface="Merriweather"/>
                        <a:cs typeface="Merriweather"/>
                        <a:sym typeface="Merriweather"/>
                      </a:endParaRPr>
                    </a:p>
                  </a:txBody>
                  <a:tcPr marT="6725" marB="91425" marR="6725" marL="6725"/>
                </a:tc>
                <a:tc hMerge="1"/>
                <a:tc gridSpan="4">
                  <a:txBody>
                    <a:bodyPr/>
                    <a:lstStyle/>
                    <a:p>
                      <a:pPr indent="0" lvl="0" marL="0" rtl="0" algn="l">
                        <a:lnSpc>
                          <a:spcPct val="115000"/>
                        </a:lnSpc>
                        <a:spcBef>
                          <a:spcPts val="0"/>
                        </a:spcBef>
                        <a:spcAft>
                          <a:spcPts val="0"/>
                        </a:spcAft>
                        <a:buNone/>
                      </a:pPr>
                      <a:r>
                        <a:rPr lang="en" sz="1200" u="sng">
                          <a:solidFill>
                            <a:schemeClr val="hlink"/>
                          </a:solidFill>
                          <a:latin typeface="Merriweather"/>
                          <a:ea typeface="Merriweather"/>
                          <a:cs typeface="Merriweather"/>
                          <a:sym typeface="Merriweather"/>
                          <a:hlinkClick r:id="rId5"/>
                        </a:rPr>
                        <a:t>Letter to Congressional Leaders on the Temporary Transfer of the Powers and Duties of President of the United States</a:t>
                      </a:r>
                      <a:endParaRPr sz="1200" u="sng">
                        <a:solidFill>
                          <a:schemeClr val="hlink"/>
                        </a:solidFill>
                        <a:latin typeface="Merriweather"/>
                        <a:ea typeface="Merriweather"/>
                        <a:cs typeface="Merriweather"/>
                        <a:sym typeface="Merriweather"/>
                      </a:endParaRPr>
                    </a:p>
                  </a:txBody>
                  <a:tcPr marT="6725" marB="91425" marR="6725" marL="6725"/>
                </a:tc>
                <a:tc hMerge="1"/>
                <a:tc hMerge="1"/>
                <a:tc hMerge="1"/>
              </a:tr>
              <a:tr h="405725">
                <a:tc gridSpan="2">
                  <a:txBody>
                    <a:bodyPr/>
                    <a:lstStyle/>
                    <a:p>
                      <a:pPr indent="0" lvl="0" marL="0" rtl="0" algn="ctr">
                        <a:lnSpc>
                          <a:spcPct val="115000"/>
                        </a:lnSpc>
                        <a:spcBef>
                          <a:spcPts val="0"/>
                        </a:spcBef>
                        <a:spcAft>
                          <a:spcPts val="0"/>
                        </a:spcAft>
                        <a:buNone/>
                      </a:pPr>
                      <a:r>
                        <a:rPr lang="en" sz="1200">
                          <a:latin typeface="Merriweather"/>
                          <a:ea typeface="Merriweather"/>
                          <a:cs typeface="Merriweather"/>
                          <a:sym typeface="Merriweather"/>
                        </a:rPr>
                        <a:t>   </a:t>
                      </a:r>
                      <a:endParaRPr sz="1200">
                        <a:latin typeface="Merriweather"/>
                        <a:ea typeface="Merriweather"/>
                        <a:cs typeface="Merriweather"/>
                        <a:sym typeface="Merriweather"/>
                      </a:endParaRPr>
                    </a:p>
                    <a:p>
                      <a:pPr indent="0" lvl="0" marL="0" rtl="0" algn="ctr">
                        <a:lnSpc>
                          <a:spcPct val="115000"/>
                        </a:lnSpc>
                        <a:spcBef>
                          <a:spcPts val="0"/>
                        </a:spcBef>
                        <a:spcAft>
                          <a:spcPts val="0"/>
                        </a:spcAft>
                        <a:buNone/>
                      </a:pPr>
                      <a:r>
                        <a:rPr b="1" lang="en" sz="1200">
                          <a:latin typeface="Merriweather"/>
                          <a:ea typeface="Merriweather"/>
                          <a:cs typeface="Merriweather"/>
                          <a:sym typeface="Merriweather"/>
                        </a:rPr>
                        <a:t>    Resumption Letter:</a:t>
                      </a:r>
                      <a:endParaRPr b="1" sz="1200">
                        <a:latin typeface="Merriweather"/>
                        <a:ea typeface="Merriweather"/>
                        <a:cs typeface="Merriweather"/>
                        <a:sym typeface="Merriweather"/>
                      </a:endParaRPr>
                    </a:p>
                  </a:txBody>
                  <a:tcPr marT="6725" marB="91425" marR="6725" marL="6725"/>
                </a:tc>
                <a:tc hMerge="1"/>
                <a:tc gridSpan="4">
                  <a:txBody>
                    <a:bodyPr/>
                    <a:lstStyle/>
                    <a:p>
                      <a:pPr indent="0" lvl="0" marL="0" rtl="0" algn="l">
                        <a:lnSpc>
                          <a:spcPct val="115000"/>
                        </a:lnSpc>
                        <a:spcBef>
                          <a:spcPts val="0"/>
                        </a:spcBef>
                        <a:spcAft>
                          <a:spcPts val="0"/>
                        </a:spcAft>
                        <a:buNone/>
                      </a:pPr>
                      <a:r>
                        <a:rPr lang="en" sz="1200" u="sng">
                          <a:solidFill>
                            <a:schemeClr val="hlink"/>
                          </a:solidFill>
                          <a:latin typeface="Merriweather"/>
                          <a:ea typeface="Merriweather"/>
                          <a:cs typeface="Merriweather"/>
                          <a:sym typeface="Merriweather"/>
                          <a:hlinkClick r:id="rId6"/>
                        </a:rPr>
                        <a:t>Letter to Congressional Leaders on Resuming the Powers and Duties of President of the United States</a:t>
                      </a:r>
                      <a:endParaRPr sz="1200" u="sng">
                        <a:solidFill>
                          <a:schemeClr val="hlink"/>
                        </a:solidFill>
                        <a:latin typeface="Merriweather"/>
                        <a:ea typeface="Merriweather"/>
                        <a:cs typeface="Merriweather"/>
                        <a:sym typeface="Merriweather"/>
                      </a:endParaRPr>
                    </a:p>
                  </a:txBody>
                  <a:tcPr marT="6725" marB="91425" marR="6725" marL="6725"/>
                </a:tc>
                <a:tc hMerge="1"/>
                <a:tc hMerge="1"/>
                <a:tc hMerge="1"/>
              </a:tr>
              <a:tr h="312025">
                <a:tc>
                  <a:txBody>
                    <a:bodyPr/>
                    <a:lstStyle/>
                    <a:p>
                      <a:pPr indent="0" lvl="0" marL="0" rtl="0" algn="ctr">
                        <a:lnSpc>
                          <a:spcPct val="115000"/>
                        </a:lnSpc>
                        <a:spcBef>
                          <a:spcPts val="0"/>
                        </a:spcBef>
                        <a:spcAft>
                          <a:spcPts val="0"/>
                        </a:spcAft>
                        <a:buNone/>
                      </a:pPr>
                      <a:r>
                        <a:rPr lang="en" sz="1200">
                          <a:latin typeface="Merriweather"/>
                          <a:ea typeface="Merriweather"/>
                          <a:cs typeface="Merriweather"/>
                          <a:sym typeface="Merriweather"/>
                        </a:rPr>
                        <a:t>13-Jul-85</a:t>
                      </a:r>
                      <a:endParaRPr sz="1200">
                        <a:latin typeface="Merriweather"/>
                        <a:ea typeface="Merriweather"/>
                        <a:cs typeface="Merriweather"/>
                        <a:sym typeface="Merriweather"/>
                      </a:endParaRPr>
                    </a:p>
                  </a:txBody>
                  <a:tcPr marT="6725" marB="91425" marR="6725" marL="6725">
                    <a:solidFill>
                      <a:srgbClr val="A6A6A6"/>
                    </a:solidFill>
                  </a:tcPr>
                </a:tc>
                <a:tc>
                  <a:txBody>
                    <a:bodyPr/>
                    <a:lstStyle/>
                    <a:p>
                      <a:pPr indent="0" lvl="0" marL="0" rtl="0" algn="ctr">
                        <a:lnSpc>
                          <a:spcPct val="115000"/>
                        </a:lnSpc>
                        <a:spcBef>
                          <a:spcPts val="0"/>
                        </a:spcBef>
                        <a:spcAft>
                          <a:spcPts val="0"/>
                        </a:spcAft>
                        <a:buNone/>
                      </a:pPr>
                      <a:r>
                        <a:rPr lang="en" sz="1200">
                          <a:latin typeface="Merriweather"/>
                          <a:ea typeface="Merriweather"/>
                          <a:cs typeface="Merriweather"/>
                          <a:sym typeface="Merriweather"/>
                        </a:rPr>
                        <a:t>Ronald Reagan</a:t>
                      </a:r>
                      <a:endParaRPr sz="1200">
                        <a:latin typeface="Merriweather"/>
                        <a:ea typeface="Merriweather"/>
                        <a:cs typeface="Merriweather"/>
                        <a:sym typeface="Merriweather"/>
                      </a:endParaRPr>
                    </a:p>
                  </a:txBody>
                  <a:tcPr marT="6725" marB="91425" marR="6725" marL="6725">
                    <a:solidFill>
                      <a:srgbClr val="A6A6A6"/>
                    </a:solidFill>
                  </a:tcPr>
                </a:tc>
                <a:tc>
                  <a:txBody>
                    <a:bodyPr/>
                    <a:lstStyle/>
                    <a:p>
                      <a:pPr indent="0" lvl="0" marL="0" rtl="0" algn="ctr">
                        <a:lnSpc>
                          <a:spcPct val="115000"/>
                        </a:lnSpc>
                        <a:spcBef>
                          <a:spcPts val="0"/>
                        </a:spcBef>
                        <a:spcAft>
                          <a:spcPts val="0"/>
                        </a:spcAft>
                        <a:buNone/>
                      </a:pPr>
                      <a:r>
                        <a:rPr lang="en" sz="1200">
                          <a:latin typeface="Merriweather"/>
                          <a:ea typeface="Merriweather"/>
                          <a:cs typeface="Merriweather"/>
                          <a:sym typeface="Merriweather"/>
                        </a:rPr>
                        <a:t>George Bush</a:t>
                      </a:r>
                      <a:endParaRPr sz="1200">
                        <a:latin typeface="Merriweather"/>
                        <a:ea typeface="Merriweather"/>
                        <a:cs typeface="Merriweather"/>
                        <a:sym typeface="Merriweather"/>
                      </a:endParaRPr>
                    </a:p>
                  </a:txBody>
                  <a:tcPr marT="6725" marB="91425" marR="6725" marL="6725">
                    <a:solidFill>
                      <a:srgbClr val="A6A6A6"/>
                    </a:solidFill>
                  </a:tcPr>
                </a:tc>
                <a:tc>
                  <a:txBody>
                    <a:bodyPr/>
                    <a:lstStyle/>
                    <a:p>
                      <a:pPr indent="0" lvl="0" marL="0" rtl="0" algn="ctr">
                        <a:lnSpc>
                          <a:spcPct val="115000"/>
                        </a:lnSpc>
                        <a:spcBef>
                          <a:spcPts val="0"/>
                        </a:spcBef>
                        <a:spcAft>
                          <a:spcPts val="0"/>
                        </a:spcAft>
                        <a:buNone/>
                      </a:pPr>
                      <a:r>
                        <a:rPr lang="en" sz="1200">
                          <a:latin typeface="Merriweather"/>
                          <a:ea typeface="Merriweather"/>
                          <a:cs typeface="Merriweather"/>
                          <a:sym typeface="Merriweather"/>
                        </a:rPr>
                        <a:t>11:28AM</a:t>
                      </a:r>
                      <a:endParaRPr sz="1200">
                        <a:latin typeface="Merriweather"/>
                        <a:ea typeface="Merriweather"/>
                        <a:cs typeface="Merriweather"/>
                        <a:sym typeface="Merriweather"/>
                      </a:endParaRPr>
                    </a:p>
                  </a:txBody>
                  <a:tcPr marT="6725" marB="91425" marR="6725" marL="6725">
                    <a:solidFill>
                      <a:srgbClr val="A6A6A6"/>
                    </a:solidFill>
                  </a:tcPr>
                </a:tc>
                <a:tc>
                  <a:txBody>
                    <a:bodyPr/>
                    <a:lstStyle/>
                    <a:p>
                      <a:pPr indent="0" lvl="0" marL="0" rtl="0" algn="ctr">
                        <a:lnSpc>
                          <a:spcPct val="115000"/>
                        </a:lnSpc>
                        <a:spcBef>
                          <a:spcPts val="0"/>
                        </a:spcBef>
                        <a:spcAft>
                          <a:spcPts val="0"/>
                        </a:spcAft>
                        <a:buNone/>
                      </a:pPr>
                      <a:r>
                        <a:rPr lang="en" sz="1200">
                          <a:latin typeface="Merriweather"/>
                          <a:ea typeface="Merriweather"/>
                          <a:cs typeface="Merriweather"/>
                          <a:sym typeface="Merriweather"/>
                        </a:rPr>
                        <a:t>7:22PM</a:t>
                      </a:r>
                      <a:endParaRPr sz="1200">
                        <a:latin typeface="Merriweather"/>
                        <a:ea typeface="Merriweather"/>
                        <a:cs typeface="Merriweather"/>
                        <a:sym typeface="Merriweather"/>
                      </a:endParaRPr>
                    </a:p>
                  </a:txBody>
                  <a:tcPr marT="6725" marB="91425" marR="6725" marL="6725">
                    <a:solidFill>
                      <a:srgbClr val="A6A6A6"/>
                    </a:solidFill>
                  </a:tcPr>
                </a:tc>
                <a:tc>
                  <a:txBody>
                    <a:bodyPr/>
                    <a:lstStyle/>
                    <a:p>
                      <a:pPr indent="0" lvl="0" marL="0" rtl="0" algn="l">
                        <a:lnSpc>
                          <a:spcPct val="115000"/>
                        </a:lnSpc>
                        <a:spcBef>
                          <a:spcPts val="0"/>
                        </a:spcBef>
                        <a:spcAft>
                          <a:spcPts val="0"/>
                        </a:spcAft>
                        <a:buNone/>
                      </a:pPr>
                      <a:r>
                        <a:rPr lang="en" sz="1200">
                          <a:latin typeface="Merriweather"/>
                          <a:ea typeface="Merriweather"/>
                          <a:cs typeface="Merriweather"/>
                          <a:sym typeface="Merriweather"/>
                        </a:rPr>
                        <a:t>Colon cancer surgery</a:t>
                      </a:r>
                      <a:endParaRPr sz="1200">
                        <a:latin typeface="Merriweather"/>
                        <a:ea typeface="Merriweather"/>
                        <a:cs typeface="Merriweather"/>
                        <a:sym typeface="Merriweather"/>
                      </a:endParaRPr>
                    </a:p>
                  </a:txBody>
                  <a:tcPr marT="6725" marB="91425" marR="6725" marL="6725">
                    <a:solidFill>
                      <a:srgbClr val="A6A6A6"/>
                    </a:solidFill>
                  </a:tcPr>
                </a:tc>
              </a:tr>
              <a:tr h="575050">
                <a:tc gridSpan="2">
                  <a:txBody>
                    <a:bodyPr/>
                    <a:lstStyle/>
                    <a:p>
                      <a:pPr indent="0" lvl="0" marL="0" rtl="0" algn="ctr">
                        <a:lnSpc>
                          <a:spcPct val="115000"/>
                        </a:lnSpc>
                        <a:spcBef>
                          <a:spcPts val="0"/>
                        </a:spcBef>
                        <a:spcAft>
                          <a:spcPts val="0"/>
                        </a:spcAft>
                        <a:buNone/>
                      </a:pPr>
                      <a:r>
                        <a:t/>
                      </a:r>
                      <a:endParaRPr b="1" sz="1200">
                        <a:latin typeface="Merriweather"/>
                        <a:ea typeface="Merriweather"/>
                        <a:cs typeface="Merriweather"/>
                        <a:sym typeface="Merriweather"/>
                      </a:endParaRPr>
                    </a:p>
                    <a:p>
                      <a:pPr indent="0" lvl="0" marL="0" rtl="0" algn="ctr">
                        <a:lnSpc>
                          <a:spcPct val="115000"/>
                        </a:lnSpc>
                        <a:spcBef>
                          <a:spcPts val="0"/>
                        </a:spcBef>
                        <a:spcAft>
                          <a:spcPts val="0"/>
                        </a:spcAft>
                        <a:buNone/>
                      </a:pPr>
                      <a:r>
                        <a:rPr b="1" lang="en" sz="1200">
                          <a:latin typeface="Merriweather"/>
                          <a:ea typeface="Merriweather"/>
                          <a:cs typeface="Merriweather"/>
                          <a:sym typeface="Merriweather"/>
                        </a:rPr>
                        <a:t>Discharge Letter:</a:t>
                      </a:r>
                      <a:endParaRPr b="1" sz="1200">
                        <a:latin typeface="Merriweather"/>
                        <a:ea typeface="Merriweather"/>
                        <a:cs typeface="Merriweather"/>
                        <a:sym typeface="Merriweather"/>
                      </a:endParaRPr>
                    </a:p>
                  </a:txBody>
                  <a:tcPr marT="6725" marB="91425" marR="6725" marL="6725"/>
                </a:tc>
                <a:tc hMerge="1"/>
                <a:tc gridSpan="4">
                  <a:txBody>
                    <a:bodyPr/>
                    <a:lstStyle/>
                    <a:p>
                      <a:pPr indent="0" lvl="0" marL="0" rtl="0" algn="l">
                        <a:lnSpc>
                          <a:spcPct val="115000"/>
                        </a:lnSpc>
                        <a:spcBef>
                          <a:spcPts val="0"/>
                        </a:spcBef>
                        <a:spcAft>
                          <a:spcPts val="0"/>
                        </a:spcAft>
                        <a:buNone/>
                      </a:pPr>
                      <a:r>
                        <a:rPr lang="en" sz="1200" u="sng">
                          <a:solidFill>
                            <a:schemeClr val="hlink"/>
                          </a:solidFill>
                          <a:latin typeface="Merriweather"/>
                          <a:ea typeface="Merriweather"/>
                          <a:cs typeface="Merriweather"/>
                          <a:sym typeface="Merriweather"/>
                          <a:hlinkClick r:id="rId7"/>
                        </a:rPr>
                        <a:t>Letter to the President Pro Tempore of the Senate and the Speaker of the House on the Discharge of the President's Powers and Duties During His Surgery</a:t>
                      </a:r>
                      <a:endParaRPr sz="1200" u="sng">
                        <a:solidFill>
                          <a:schemeClr val="hlink"/>
                        </a:solidFill>
                        <a:latin typeface="Merriweather"/>
                        <a:ea typeface="Merriweather"/>
                        <a:cs typeface="Merriweather"/>
                        <a:sym typeface="Merriweather"/>
                      </a:endParaRPr>
                    </a:p>
                  </a:txBody>
                  <a:tcPr marT="6725" marB="91425" marR="6725" marL="6725"/>
                </a:tc>
                <a:tc hMerge="1"/>
                <a:tc hMerge="1"/>
                <a:tc hMerge="1"/>
              </a:tr>
              <a:tr h="575050">
                <a:tc gridSpan="2">
                  <a:txBody>
                    <a:bodyPr/>
                    <a:lstStyle/>
                    <a:p>
                      <a:pPr indent="0" lvl="0" marL="0" rtl="0" algn="ctr">
                        <a:lnSpc>
                          <a:spcPct val="115000"/>
                        </a:lnSpc>
                        <a:spcBef>
                          <a:spcPts val="0"/>
                        </a:spcBef>
                        <a:spcAft>
                          <a:spcPts val="0"/>
                        </a:spcAft>
                        <a:buNone/>
                      </a:pPr>
                      <a:r>
                        <a:rPr lang="en" sz="1200">
                          <a:latin typeface="Merriweather"/>
                          <a:ea typeface="Merriweather"/>
                          <a:cs typeface="Merriweather"/>
                          <a:sym typeface="Merriweather"/>
                        </a:rPr>
                        <a:t>   </a:t>
                      </a:r>
                      <a:endParaRPr sz="1200">
                        <a:latin typeface="Merriweather"/>
                        <a:ea typeface="Merriweather"/>
                        <a:cs typeface="Merriweather"/>
                        <a:sym typeface="Merriweather"/>
                      </a:endParaRPr>
                    </a:p>
                    <a:p>
                      <a:pPr indent="0" lvl="0" marL="0" rtl="0" algn="ctr">
                        <a:lnSpc>
                          <a:spcPct val="115000"/>
                        </a:lnSpc>
                        <a:spcBef>
                          <a:spcPts val="0"/>
                        </a:spcBef>
                        <a:spcAft>
                          <a:spcPts val="0"/>
                        </a:spcAft>
                        <a:buNone/>
                      </a:pPr>
                      <a:r>
                        <a:rPr b="1" lang="en" sz="1200">
                          <a:latin typeface="Merriweather"/>
                          <a:ea typeface="Merriweather"/>
                          <a:cs typeface="Merriweather"/>
                          <a:sym typeface="Merriweather"/>
                        </a:rPr>
                        <a:t>     Resumption Letter:</a:t>
                      </a:r>
                      <a:endParaRPr b="1" sz="1200">
                        <a:latin typeface="Merriweather"/>
                        <a:ea typeface="Merriweather"/>
                        <a:cs typeface="Merriweather"/>
                        <a:sym typeface="Merriweather"/>
                      </a:endParaRPr>
                    </a:p>
                  </a:txBody>
                  <a:tcPr marT="6725" marB="91425" marR="6725" marL="6725"/>
                </a:tc>
                <a:tc hMerge="1"/>
                <a:tc gridSpan="4">
                  <a:txBody>
                    <a:bodyPr/>
                    <a:lstStyle/>
                    <a:p>
                      <a:pPr indent="0" lvl="0" marL="0" rtl="0" algn="l">
                        <a:lnSpc>
                          <a:spcPct val="115000"/>
                        </a:lnSpc>
                        <a:spcBef>
                          <a:spcPts val="0"/>
                        </a:spcBef>
                        <a:spcAft>
                          <a:spcPts val="0"/>
                        </a:spcAft>
                        <a:buNone/>
                      </a:pPr>
                      <a:r>
                        <a:rPr lang="en" sz="1200" u="sng">
                          <a:solidFill>
                            <a:schemeClr val="hlink"/>
                          </a:solidFill>
                          <a:latin typeface="Merriweather"/>
                          <a:ea typeface="Merriweather"/>
                          <a:cs typeface="Merriweather"/>
                          <a:sym typeface="Merriweather"/>
                          <a:hlinkClick r:id="rId8"/>
                        </a:rPr>
                        <a:t>Letter to the President Pro Tempore of the Senate and the Speaker of the House on the President's Resumption of His Powers and Duties Following Surgery</a:t>
                      </a:r>
                      <a:endParaRPr sz="1200" u="sng">
                        <a:solidFill>
                          <a:schemeClr val="hlink"/>
                        </a:solidFill>
                        <a:latin typeface="Merriweather"/>
                        <a:ea typeface="Merriweather"/>
                        <a:cs typeface="Merriweather"/>
                        <a:sym typeface="Merriweather"/>
                      </a:endParaRPr>
                    </a:p>
                  </a:txBody>
                  <a:tcPr marT="6725" marB="91425" marR="6725" marL="6725"/>
                </a:tc>
                <a:tc hMerge="1"/>
                <a:tc hMerge="1"/>
                <a:tc hMerge="1"/>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descr="soth ltr draft with notes july 13 1985" id="228" name="Google Shape;228;p26"/>
          <p:cNvPicPr preferRelativeResize="0"/>
          <p:nvPr/>
        </p:nvPicPr>
        <p:blipFill>
          <a:blip r:embed="rId3">
            <a:alphaModFix/>
          </a:blip>
          <a:stretch>
            <a:fillRect/>
          </a:stretch>
        </p:blipFill>
        <p:spPr>
          <a:xfrm>
            <a:off x="2666300" y="304988"/>
            <a:ext cx="3811400" cy="45335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7"/>
          <p:cNvSpPr txBox="1"/>
          <p:nvPr>
            <p:ph type="title"/>
          </p:nvPr>
        </p:nvSpPr>
        <p:spPr>
          <a:xfrm>
            <a:off x="819150" y="416150"/>
            <a:ext cx="7505700" cy="954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a:t>Presidential Disability and Succession - 25th Amendment, </a:t>
            </a:r>
            <a:r>
              <a:rPr b="1" lang="en"/>
              <a:t>Section 4</a:t>
            </a:r>
            <a:endParaRPr b="1" sz="4990"/>
          </a:p>
        </p:txBody>
      </p:sp>
      <p:sp>
        <p:nvSpPr>
          <p:cNvPr id="234" name="Google Shape;234;p27"/>
          <p:cNvSpPr txBox="1"/>
          <p:nvPr/>
        </p:nvSpPr>
        <p:spPr>
          <a:xfrm>
            <a:off x="784500" y="1441925"/>
            <a:ext cx="7575000" cy="3388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2300">
                <a:latin typeface="Calibri"/>
                <a:ea typeface="Calibri"/>
                <a:cs typeface="Calibri"/>
                <a:sym typeface="Calibri"/>
              </a:rPr>
              <a:t>Whenever the Vice President and a majority of either the principal officers of the executive departments or of such other body as Congress may by law provide, transmit to the President pro tempore of the Senate and the Speaker of the House of Representatives their written declaration that the President is unable to discharge the powers and duties of his office, the Vice President shall immediately assume the powers and duties of the office as Acting President.</a:t>
            </a:r>
            <a:endParaRPr sz="2300">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pic>
        <p:nvPicPr>
          <p:cNvPr id="239" name="Google Shape;239;p28"/>
          <p:cNvPicPr preferRelativeResize="0"/>
          <p:nvPr/>
        </p:nvPicPr>
        <p:blipFill>
          <a:blip r:embed="rId3">
            <a:alphaModFix/>
          </a:blip>
          <a:stretch>
            <a:fillRect/>
          </a:stretch>
        </p:blipFill>
        <p:spPr>
          <a:xfrm>
            <a:off x="449750" y="1367350"/>
            <a:ext cx="4069200" cy="2704325"/>
          </a:xfrm>
          <a:prstGeom prst="rect">
            <a:avLst/>
          </a:prstGeom>
          <a:noFill/>
          <a:ln>
            <a:noFill/>
          </a:ln>
        </p:spPr>
      </p:pic>
      <p:pic>
        <p:nvPicPr>
          <p:cNvPr id="240" name="Google Shape;240;p28"/>
          <p:cNvPicPr preferRelativeResize="0"/>
          <p:nvPr/>
        </p:nvPicPr>
        <p:blipFill>
          <a:blip r:embed="rId4">
            <a:alphaModFix/>
          </a:blip>
          <a:stretch>
            <a:fillRect/>
          </a:stretch>
        </p:blipFill>
        <p:spPr>
          <a:xfrm>
            <a:off x="4615725" y="1371036"/>
            <a:ext cx="4069200" cy="2696954"/>
          </a:xfrm>
          <a:prstGeom prst="rect">
            <a:avLst/>
          </a:prstGeom>
          <a:noFill/>
          <a:ln>
            <a:noFill/>
          </a:ln>
        </p:spPr>
      </p:pic>
      <p:sp>
        <p:nvSpPr>
          <p:cNvPr id="241" name="Google Shape;241;p28"/>
          <p:cNvSpPr txBox="1"/>
          <p:nvPr>
            <p:ph type="title"/>
          </p:nvPr>
        </p:nvSpPr>
        <p:spPr>
          <a:xfrm>
            <a:off x="704100" y="555675"/>
            <a:ext cx="7735800" cy="728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3000"/>
              <a:t>President Reagan and the 25th Amendment </a:t>
            </a:r>
            <a:endParaRPr sz="30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29"/>
          <p:cNvSpPr txBox="1"/>
          <p:nvPr/>
        </p:nvSpPr>
        <p:spPr>
          <a:xfrm>
            <a:off x="5175150" y="1627050"/>
            <a:ext cx="3941100" cy="18894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2600">
                <a:latin typeface="Calibri"/>
                <a:ea typeface="Calibri"/>
                <a:cs typeface="Calibri"/>
                <a:sym typeface="Calibri"/>
              </a:rPr>
              <a:t>For More Information:</a:t>
            </a:r>
            <a:endParaRPr b="1" sz="2600">
              <a:latin typeface="Calibri"/>
              <a:ea typeface="Calibri"/>
              <a:cs typeface="Calibri"/>
              <a:sym typeface="Calibri"/>
            </a:endParaRPr>
          </a:p>
          <a:p>
            <a:pPr indent="0" lvl="0" marL="0" rtl="0" algn="l">
              <a:lnSpc>
                <a:spcPct val="150000"/>
              </a:lnSpc>
              <a:spcBef>
                <a:spcPts val="0"/>
              </a:spcBef>
              <a:spcAft>
                <a:spcPts val="0"/>
              </a:spcAft>
              <a:buNone/>
            </a:pPr>
            <a:r>
              <a:rPr b="1" lang="en" sz="2600">
                <a:latin typeface="Calibri"/>
                <a:ea typeface="Calibri"/>
                <a:cs typeface="Calibri"/>
                <a:sym typeface="Calibri"/>
              </a:rPr>
              <a:t>r</a:t>
            </a:r>
            <a:r>
              <a:rPr b="1" lang="en" sz="2600">
                <a:latin typeface="Calibri"/>
                <a:ea typeface="Calibri"/>
                <a:cs typeface="Calibri"/>
                <a:sym typeface="Calibri"/>
              </a:rPr>
              <a:t>eaganlibrary.gov </a:t>
            </a:r>
            <a:endParaRPr b="1" sz="2600">
              <a:latin typeface="Calibri"/>
              <a:ea typeface="Calibri"/>
              <a:cs typeface="Calibri"/>
              <a:sym typeface="Calibri"/>
            </a:endParaRPr>
          </a:p>
          <a:p>
            <a:pPr indent="0" lvl="0" marL="0" rtl="0" algn="l">
              <a:lnSpc>
                <a:spcPct val="150000"/>
              </a:lnSpc>
              <a:spcBef>
                <a:spcPts val="0"/>
              </a:spcBef>
              <a:spcAft>
                <a:spcPts val="0"/>
              </a:spcAft>
              <a:buNone/>
            </a:pPr>
            <a:r>
              <a:rPr b="1" lang="en" sz="2600">
                <a:latin typeface="Calibri"/>
                <a:ea typeface="Calibri"/>
                <a:cs typeface="Calibri"/>
                <a:sym typeface="Calibri"/>
              </a:rPr>
              <a:t>situationroom.archives.gov</a:t>
            </a:r>
            <a:endParaRPr b="1" sz="2600">
              <a:latin typeface="Calibri"/>
              <a:ea typeface="Calibri"/>
              <a:cs typeface="Calibri"/>
              <a:sym typeface="Calibri"/>
            </a:endParaRPr>
          </a:p>
        </p:txBody>
      </p:sp>
      <p:pic>
        <p:nvPicPr>
          <p:cNvPr id="247" name="Google Shape;247;p29"/>
          <p:cNvPicPr preferRelativeResize="0"/>
          <p:nvPr/>
        </p:nvPicPr>
        <p:blipFill>
          <a:blip r:embed="rId3">
            <a:alphaModFix/>
          </a:blip>
          <a:stretch>
            <a:fillRect/>
          </a:stretch>
        </p:blipFill>
        <p:spPr>
          <a:xfrm>
            <a:off x="200850" y="152400"/>
            <a:ext cx="4838700" cy="4838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